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71" r:id="rId4"/>
    <p:sldId id="258" r:id="rId5"/>
    <p:sldId id="261" r:id="rId6"/>
    <p:sldId id="263" r:id="rId7"/>
    <p:sldId id="264" r:id="rId8"/>
    <p:sldId id="272" r:id="rId9"/>
    <p:sldId id="259" r:id="rId10"/>
    <p:sldId id="268" r:id="rId11"/>
    <p:sldId id="270" r:id="rId12"/>
    <p:sldId id="275" r:id="rId13"/>
    <p:sldId id="265" r:id="rId14"/>
    <p:sldId id="276" r:id="rId15"/>
    <p:sldId id="280" r:id="rId16"/>
    <p:sldId id="281" r:id="rId17"/>
    <p:sldId id="278" r:id="rId18"/>
    <p:sldId id="279" r:id="rId19"/>
    <p:sldId id="283" r:id="rId20"/>
    <p:sldId id="284" r:id="rId21"/>
    <p:sldId id="288" r:id="rId22"/>
    <p:sldId id="289" r:id="rId23"/>
    <p:sldId id="274" r:id="rId24"/>
    <p:sldId id="266" r:id="rId25"/>
    <p:sldId id="273" r:id="rId26"/>
    <p:sldId id="267" r:id="rId27"/>
    <p:sldId id="285" r:id="rId28"/>
    <p:sldId id="260" r:id="rId29"/>
    <p:sldId id="286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开头" id="{F6C35BFB-9313-4D32-9AA4-A5D6D405E894}">
          <p14:sldIdLst>
            <p14:sldId id="256"/>
          </p14:sldIdLst>
        </p14:section>
        <p14:section name="团队介绍" id="{ECEA80FE-8402-453F-83FB-7173A243A4F7}">
          <p14:sldIdLst>
            <p14:sldId id="257"/>
          </p14:sldIdLst>
        </p14:section>
        <p14:section name="嵌入式代码设计思路" id="{F01756E5-ED87-4147-A4FA-56B28C4DD51C}">
          <p14:sldIdLst>
            <p14:sldId id="271"/>
            <p14:sldId id="258"/>
            <p14:sldId id="261"/>
            <p14:sldId id="263"/>
            <p14:sldId id="264"/>
          </p14:sldIdLst>
        </p14:section>
        <p14:section name="嵌入式代码性能优化" id="{BC11D668-5747-44B5-94B0-0B58A6D206C0}">
          <p14:sldIdLst>
            <p14:sldId id="272"/>
            <p14:sldId id="259"/>
            <p14:sldId id="268"/>
            <p14:sldId id="270"/>
          </p14:sldIdLst>
        </p14:section>
        <p14:section name="控制系统设计" id="{4946B41D-A1FA-448A-80C0-B687D6ACDF8E}">
          <p14:sldIdLst>
            <p14:sldId id="275"/>
            <p14:sldId id="265"/>
            <p14:sldId id="276"/>
            <p14:sldId id="280"/>
            <p14:sldId id="281"/>
            <p14:sldId id="278"/>
            <p14:sldId id="279"/>
            <p14:sldId id="283"/>
            <p14:sldId id="284"/>
            <p14:sldId id="288"/>
            <p14:sldId id="289"/>
          </p14:sldIdLst>
        </p14:section>
        <p14:section name="嵌入式硬件设计" id="{816642DF-6490-4BE8-99D0-011E9D0E8A68}">
          <p14:sldIdLst>
            <p14:sldId id="274"/>
            <p14:sldId id="266"/>
          </p14:sldIdLst>
        </p14:section>
        <p14:section name="未来的计划" id="{A022D673-B0F8-4006-997B-01577308A282}">
          <p14:sldIdLst>
            <p14:sldId id="273"/>
            <p14:sldId id="267"/>
            <p14:sldId id="285"/>
          </p14:sldIdLst>
        </p14:section>
        <p14:section name="结尾" id="{57955274-2E30-44F1-82C4-43CBCED5D12A}">
          <p14:sldIdLst>
            <p14:sldId id="260"/>
          </p14:sldIdLst>
        </p14:section>
        <p14:section name="废弃" id="{B4D51D72-470B-4B09-88B2-6D424B2208D2}">
          <p14:sldIdLst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6" autoAdjust="0"/>
    <p:restoredTop sz="94689" autoAdjust="0"/>
  </p:normalViewPr>
  <p:slideViewPr>
    <p:cSldViewPr snapToGrid="0">
      <p:cViewPr varScale="1">
        <p:scale>
          <a:sx n="82" d="100"/>
          <a:sy n="82" d="100"/>
        </p:scale>
        <p:origin x="72" y="6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212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D0D40E-B29C-4E02-B6C1-576A41446A83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7A17C645-30B6-4D7B-A00E-BB3AD4A5D793}">
      <dgm:prSet phldrT="[文本]" custT="1"/>
      <dgm:spPr/>
      <dgm:t>
        <a:bodyPr/>
        <a:lstStyle/>
        <a:p>
          <a:r>
            <a:rPr lang="zh-CN" altLang="en-US" sz="2800" dirty="0"/>
            <a:t>日志系统</a:t>
          </a:r>
        </a:p>
      </dgm:t>
    </dgm:pt>
    <dgm:pt modelId="{876D226E-0721-4F3F-9CE6-B742BC4220A1}" type="parTrans" cxnId="{B8B0BCF0-7AA8-4CE1-A15B-E6CA20F63534}">
      <dgm:prSet/>
      <dgm:spPr/>
      <dgm:t>
        <a:bodyPr/>
        <a:lstStyle/>
        <a:p>
          <a:endParaRPr lang="zh-CN" altLang="en-US"/>
        </a:p>
      </dgm:t>
    </dgm:pt>
    <dgm:pt modelId="{C0F7BDD8-E085-487D-8E61-7C2AC02998AC}" type="sibTrans" cxnId="{B8B0BCF0-7AA8-4CE1-A15B-E6CA20F63534}">
      <dgm:prSet/>
      <dgm:spPr/>
      <dgm:t>
        <a:bodyPr/>
        <a:lstStyle/>
        <a:p>
          <a:endParaRPr lang="zh-CN" altLang="en-US"/>
        </a:p>
      </dgm:t>
    </dgm:pt>
    <dgm:pt modelId="{A1DFDDE5-0564-49B2-9D19-03AAA8E85782}">
      <dgm:prSet phldrT="[文本]" custT="1"/>
      <dgm:spPr/>
      <dgm:t>
        <a:bodyPr/>
        <a:lstStyle/>
        <a:p>
          <a:r>
            <a:rPr lang="zh-CN" altLang="en-US" sz="1400" dirty="0"/>
            <a:t>记录操作日志，方便复现问题</a:t>
          </a:r>
        </a:p>
      </dgm:t>
    </dgm:pt>
    <dgm:pt modelId="{08DB2A3B-37E8-4007-9CAE-E65E443FF58D}" type="parTrans" cxnId="{A519E209-490D-42AC-862B-705906E0D010}">
      <dgm:prSet/>
      <dgm:spPr/>
      <dgm:t>
        <a:bodyPr/>
        <a:lstStyle/>
        <a:p>
          <a:endParaRPr lang="zh-CN" altLang="en-US"/>
        </a:p>
      </dgm:t>
    </dgm:pt>
    <dgm:pt modelId="{AC773110-0680-4C51-8644-66E0842CDEAD}" type="sibTrans" cxnId="{A519E209-490D-42AC-862B-705906E0D010}">
      <dgm:prSet/>
      <dgm:spPr/>
      <dgm:t>
        <a:bodyPr/>
        <a:lstStyle/>
        <a:p>
          <a:endParaRPr lang="zh-CN" altLang="en-US"/>
        </a:p>
      </dgm:t>
    </dgm:pt>
    <dgm:pt modelId="{9D90D623-F424-4DE4-8402-2335F874D92F}">
      <dgm:prSet phldrT="[文本]" custT="1"/>
      <dgm:spPr/>
      <dgm:t>
        <a:bodyPr/>
        <a:lstStyle/>
        <a:p>
          <a:r>
            <a:rPr lang="zh-CN" altLang="en-US" sz="1400" dirty="0"/>
            <a:t>提供更可靠的</a:t>
          </a:r>
          <a:r>
            <a:rPr lang="en-US" altLang="zh-CN" sz="1400" dirty="0"/>
            <a:t>PID</a:t>
          </a:r>
          <a:r>
            <a:rPr lang="zh-CN" altLang="en-US" sz="1400" dirty="0"/>
            <a:t>调试思路</a:t>
          </a:r>
        </a:p>
      </dgm:t>
    </dgm:pt>
    <dgm:pt modelId="{E69388A9-5932-4390-963B-B925499AAB7D}" type="parTrans" cxnId="{63531622-2BB3-49AF-93CC-92030695B807}">
      <dgm:prSet/>
      <dgm:spPr/>
      <dgm:t>
        <a:bodyPr/>
        <a:lstStyle/>
        <a:p>
          <a:endParaRPr lang="zh-CN" altLang="en-US"/>
        </a:p>
      </dgm:t>
    </dgm:pt>
    <dgm:pt modelId="{FB857863-A329-40CF-BD64-2194E3B81C01}" type="sibTrans" cxnId="{63531622-2BB3-49AF-93CC-92030695B807}">
      <dgm:prSet/>
      <dgm:spPr/>
      <dgm:t>
        <a:bodyPr/>
        <a:lstStyle/>
        <a:p>
          <a:endParaRPr lang="zh-CN" altLang="en-US"/>
        </a:p>
      </dgm:t>
    </dgm:pt>
    <dgm:pt modelId="{B9F1D427-4F48-492E-B1C8-BE3D9FD6C577}">
      <dgm:prSet phldrT="[文本]" custT="1"/>
      <dgm:spPr/>
      <dgm:t>
        <a:bodyPr/>
        <a:lstStyle/>
        <a:p>
          <a:r>
            <a:rPr lang="en-US" altLang="zh-CN" sz="2800" dirty="0"/>
            <a:t>USB_HS</a:t>
          </a:r>
          <a:r>
            <a:rPr lang="zh-CN" altLang="en-US" sz="2800" dirty="0"/>
            <a:t>支持</a:t>
          </a:r>
        </a:p>
      </dgm:t>
    </dgm:pt>
    <dgm:pt modelId="{9E44BF14-5898-4E62-8D3E-FADD883FF3FD}" type="parTrans" cxnId="{FBAA0DE9-E9CD-432C-B299-7EA0E68758FD}">
      <dgm:prSet/>
      <dgm:spPr/>
      <dgm:t>
        <a:bodyPr/>
        <a:lstStyle/>
        <a:p>
          <a:endParaRPr lang="zh-CN" altLang="en-US"/>
        </a:p>
      </dgm:t>
    </dgm:pt>
    <dgm:pt modelId="{474CD16A-B6AF-4399-9007-FFB8EE0995A0}" type="sibTrans" cxnId="{FBAA0DE9-E9CD-432C-B299-7EA0E68758FD}">
      <dgm:prSet/>
      <dgm:spPr/>
      <dgm:t>
        <a:bodyPr/>
        <a:lstStyle/>
        <a:p>
          <a:endParaRPr lang="zh-CN" altLang="en-US"/>
        </a:p>
      </dgm:t>
    </dgm:pt>
    <dgm:pt modelId="{477F02EA-F6B1-411F-8AD9-ABEEDE1D15B8}">
      <dgm:prSet phldrT="[文本]" custT="1"/>
      <dgm:spPr/>
      <dgm:t>
        <a:bodyPr/>
        <a:lstStyle/>
        <a:p>
          <a:r>
            <a:rPr lang="zh-CN" altLang="en-US" sz="1400" dirty="0"/>
            <a:t>提供更多的</a:t>
          </a:r>
          <a:r>
            <a:rPr lang="en-US" altLang="zh-CN" sz="1400" dirty="0"/>
            <a:t>USB EP</a:t>
          </a:r>
          <a:r>
            <a:rPr lang="zh-CN" altLang="en-US" sz="1400" dirty="0"/>
            <a:t>端点</a:t>
          </a:r>
        </a:p>
      </dgm:t>
    </dgm:pt>
    <dgm:pt modelId="{A9F5781C-BB7A-4D48-88BE-D57C3B4FFBE9}" type="parTrans" cxnId="{43CE0D30-2074-407B-A1F9-0F2DC5A0B66E}">
      <dgm:prSet/>
      <dgm:spPr/>
      <dgm:t>
        <a:bodyPr/>
        <a:lstStyle/>
        <a:p>
          <a:endParaRPr lang="zh-CN" altLang="en-US"/>
        </a:p>
      </dgm:t>
    </dgm:pt>
    <dgm:pt modelId="{AFD31185-32F0-4262-B7F1-C32D3A8143B4}" type="sibTrans" cxnId="{43CE0D30-2074-407B-A1F9-0F2DC5A0B66E}">
      <dgm:prSet/>
      <dgm:spPr/>
      <dgm:t>
        <a:bodyPr/>
        <a:lstStyle/>
        <a:p>
          <a:endParaRPr lang="zh-CN" altLang="en-US"/>
        </a:p>
      </dgm:t>
    </dgm:pt>
    <dgm:pt modelId="{3B9E9F24-2EE3-4E80-B953-50BE55A2ECE6}">
      <dgm:prSet phldrT="[文本]" custT="1"/>
      <dgm:spPr/>
      <dgm:t>
        <a:bodyPr/>
        <a:lstStyle/>
        <a:p>
          <a:r>
            <a:rPr lang="zh-CN" altLang="en-US" sz="1400" dirty="0"/>
            <a:t>对双虚拟串口提供支持，以及虚拟的大容量存储设备。从而导出日志，存储配置</a:t>
          </a:r>
        </a:p>
      </dgm:t>
    </dgm:pt>
    <dgm:pt modelId="{263264F1-1B53-47DD-B61C-A402BC18E137}" type="parTrans" cxnId="{59442482-0AA2-41C1-853E-D1650E0A8783}">
      <dgm:prSet/>
      <dgm:spPr/>
      <dgm:t>
        <a:bodyPr/>
        <a:lstStyle/>
        <a:p>
          <a:endParaRPr lang="zh-CN" altLang="en-US"/>
        </a:p>
      </dgm:t>
    </dgm:pt>
    <dgm:pt modelId="{562C71D1-F561-4FB1-89F4-B1B1CFECBF7B}" type="sibTrans" cxnId="{59442482-0AA2-41C1-853E-D1650E0A8783}">
      <dgm:prSet/>
      <dgm:spPr/>
      <dgm:t>
        <a:bodyPr/>
        <a:lstStyle/>
        <a:p>
          <a:endParaRPr lang="zh-CN" altLang="en-US"/>
        </a:p>
      </dgm:t>
    </dgm:pt>
    <dgm:pt modelId="{CD5B523D-A4A3-4397-8368-CB33C5C08477}">
      <dgm:prSet phldrT="[文本]" custT="1"/>
      <dgm:spPr/>
      <dgm:t>
        <a:bodyPr/>
        <a:lstStyle/>
        <a:p>
          <a:r>
            <a:rPr lang="zh-CN" altLang="en-US" sz="2800" dirty="0"/>
            <a:t>新的开发板？</a:t>
          </a:r>
        </a:p>
      </dgm:t>
    </dgm:pt>
    <dgm:pt modelId="{B9DE3F2E-7EE5-4014-961A-690D73B31674}" type="parTrans" cxnId="{68D86B30-4B2E-426B-9D40-5201B5A4BF5E}">
      <dgm:prSet/>
      <dgm:spPr/>
      <dgm:t>
        <a:bodyPr/>
        <a:lstStyle/>
        <a:p>
          <a:endParaRPr lang="zh-CN" altLang="en-US"/>
        </a:p>
      </dgm:t>
    </dgm:pt>
    <dgm:pt modelId="{B488E636-85B3-40CB-A842-403162F556EC}" type="sibTrans" cxnId="{68D86B30-4B2E-426B-9D40-5201B5A4BF5E}">
      <dgm:prSet/>
      <dgm:spPr/>
      <dgm:t>
        <a:bodyPr/>
        <a:lstStyle/>
        <a:p>
          <a:endParaRPr lang="zh-CN" altLang="en-US"/>
        </a:p>
      </dgm:t>
    </dgm:pt>
    <dgm:pt modelId="{59EDD145-DC7E-4D0D-AA8C-92A51A8E0924}">
      <dgm:prSet phldrT="[文本]" custT="1"/>
      <dgm:spPr/>
      <dgm:t>
        <a:bodyPr/>
        <a:lstStyle/>
        <a:p>
          <a:r>
            <a:rPr lang="en-US" altLang="zh-CN" sz="1400" dirty="0"/>
            <a:t>480M</a:t>
          </a:r>
          <a:r>
            <a:rPr lang="zh-CN" altLang="en-US" sz="1400" dirty="0"/>
            <a:t>速度，在完整消耗单片机性能下能提供约</a:t>
          </a:r>
          <a:r>
            <a:rPr lang="en-US" altLang="zh-CN" sz="1400" dirty="0"/>
            <a:t>6M/S</a:t>
          </a:r>
          <a:r>
            <a:rPr lang="zh-CN" altLang="en-US" sz="1400" dirty="0"/>
            <a:t>的传输速度</a:t>
          </a:r>
        </a:p>
      </dgm:t>
    </dgm:pt>
    <dgm:pt modelId="{44C749A3-5242-46D0-8BB8-BD41F40B0046}" type="parTrans" cxnId="{A6D914F9-60B2-4B8A-A3B1-0F20D9B833B7}">
      <dgm:prSet/>
      <dgm:spPr/>
      <dgm:t>
        <a:bodyPr/>
        <a:lstStyle/>
        <a:p>
          <a:endParaRPr lang="zh-CN" altLang="en-US"/>
        </a:p>
      </dgm:t>
    </dgm:pt>
    <dgm:pt modelId="{19638045-FBA2-4D15-9019-A521C3CE5B26}" type="sibTrans" cxnId="{A6D914F9-60B2-4B8A-A3B1-0F20D9B833B7}">
      <dgm:prSet/>
      <dgm:spPr/>
      <dgm:t>
        <a:bodyPr/>
        <a:lstStyle/>
        <a:p>
          <a:endParaRPr lang="zh-CN" altLang="en-US"/>
        </a:p>
      </dgm:t>
    </dgm:pt>
    <dgm:pt modelId="{3C666D84-CEFE-41EC-8D75-CE7B356D94B5}">
      <dgm:prSet phldrT="[文本]" custT="1"/>
      <dgm:spPr/>
      <dgm:t>
        <a:bodyPr/>
        <a:lstStyle/>
        <a:p>
          <a:r>
            <a:rPr lang="en-US" altLang="zh-CN" sz="1400" dirty="0"/>
            <a:t>C</a:t>
          </a:r>
          <a:r>
            <a:rPr lang="zh-CN" altLang="en-US" sz="1400" dirty="0"/>
            <a:t>型开发板难以挂载多个</a:t>
          </a:r>
          <a:r>
            <a:rPr lang="en-US" altLang="zh-CN" sz="1400" dirty="0"/>
            <a:t>CAN</a:t>
          </a:r>
          <a:r>
            <a:rPr lang="zh-CN" altLang="en-US" sz="1400" dirty="0"/>
            <a:t>设备，特别对于工程机器人，新设计能有效缓解这种问题</a:t>
          </a:r>
        </a:p>
      </dgm:t>
    </dgm:pt>
    <dgm:pt modelId="{04E11DA1-34EE-4288-81AA-029CD62D0E5D}" type="parTrans" cxnId="{5222730C-D6D2-4075-BD54-50F5ED28C4EC}">
      <dgm:prSet/>
      <dgm:spPr/>
      <dgm:t>
        <a:bodyPr/>
        <a:lstStyle/>
        <a:p>
          <a:endParaRPr lang="zh-CN" altLang="en-US"/>
        </a:p>
      </dgm:t>
    </dgm:pt>
    <dgm:pt modelId="{25555133-1FC2-4F7C-85F5-6FDBAB698F57}" type="sibTrans" cxnId="{5222730C-D6D2-4075-BD54-50F5ED28C4EC}">
      <dgm:prSet/>
      <dgm:spPr/>
      <dgm:t>
        <a:bodyPr/>
        <a:lstStyle/>
        <a:p>
          <a:endParaRPr lang="zh-CN" altLang="en-US"/>
        </a:p>
      </dgm:t>
    </dgm:pt>
    <dgm:pt modelId="{00B0A463-F572-4162-91C4-C408C96943A6}">
      <dgm:prSet phldrT="[文本]" custT="1"/>
      <dgm:spPr/>
      <dgm:t>
        <a:bodyPr/>
        <a:lstStyle/>
        <a:p>
          <a:r>
            <a:rPr lang="en-US" altLang="zh-CN" sz="1400" dirty="0"/>
            <a:t>C</a:t>
          </a:r>
          <a:r>
            <a:rPr lang="zh-CN" altLang="en-US" sz="1400" dirty="0"/>
            <a:t>型开发板不支持</a:t>
          </a:r>
          <a:r>
            <a:rPr lang="en-US" altLang="zh-CN" sz="1400" dirty="0"/>
            <a:t>SD</a:t>
          </a:r>
          <a:r>
            <a:rPr lang="zh-CN" altLang="en-US" sz="1400" dirty="0"/>
            <a:t>卡或</a:t>
          </a:r>
          <a:r>
            <a:rPr lang="en-US" altLang="zh-CN" sz="1400" dirty="0"/>
            <a:t>FLASH</a:t>
          </a:r>
          <a:r>
            <a:rPr lang="zh-CN" altLang="en-US" sz="1400" dirty="0"/>
            <a:t>，难以支持日志系统开发</a:t>
          </a:r>
        </a:p>
      </dgm:t>
    </dgm:pt>
    <dgm:pt modelId="{E4A18B4D-2311-432B-AFD5-12A7B481AAC3}" type="parTrans" cxnId="{7989A79B-5052-4321-B0ED-2F1867937B7F}">
      <dgm:prSet/>
      <dgm:spPr/>
      <dgm:t>
        <a:bodyPr/>
        <a:lstStyle/>
        <a:p>
          <a:endParaRPr lang="zh-CN" altLang="en-US"/>
        </a:p>
      </dgm:t>
    </dgm:pt>
    <dgm:pt modelId="{E9E8CC2B-35A3-4A45-8C28-E26BB8F0202F}" type="sibTrans" cxnId="{7989A79B-5052-4321-B0ED-2F1867937B7F}">
      <dgm:prSet/>
      <dgm:spPr/>
      <dgm:t>
        <a:bodyPr/>
        <a:lstStyle/>
        <a:p>
          <a:endParaRPr lang="zh-CN" altLang="en-US"/>
        </a:p>
      </dgm:t>
    </dgm:pt>
    <dgm:pt modelId="{5772FC67-7362-405B-9AFA-FAA27187FB1D}">
      <dgm:prSet phldrT="[文本]" custT="1"/>
      <dgm:spPr/>
      <dgm:t>
        <a:bodyPr/>
        <a:lstStyle/>
        <a:p>
          <a:r>
            <a:rPr lang="en-US" altLang="zh-CN" sz="1400" dirty="0"/>
            <a:t>F407</a:t>
          </a:r>
          <a:r>
            <a:rPr lang="zh-CN" altLang="en-US" sz="1400" dirty="0"/>
            <a:t>性能正在靠近极限是事实，对于高频控制存在压力</a:t>
          </a:r>
        </a:p>
      </dgm:t>
    </dgm:pt>
    <dgm:pt modelId="{291550DA-325A-4F3F-8354-FD470E23E5D5}" type="parTrans" cxnId="{26E6FEB4-AEB2-4160-ACCC-B7E9092F232D}">
      <dgm:prSet/>
      <dgm:spPr/>
      <dgm:t>
        <a:bodyPr/>
        <a:lstStyle/>
        <a:p>
          <a:endParaRPr lang="zh-CN" altLang="en-US"/>
        </a:p>
      </dgm:t>
    </dgm:pt>
    <dgm:pt modelId="{29AA283E-B74B-498A-8739-DEEC97D29B5A}" type="sibTrans" cxnId="{26E6FEB4-AEB2-4160-ACCC-B7E9092F232D}">
      <dgm:prSet/>
      <dgm:spPr/>
      <dgm:t>
        <a:bodyPr/>
        <a:lstStyle/>
        <a:p>
          <a:endParaRPr lang="zh-CN" altLang="en-US"/>
        </a:p>
      </dgm:t>
    </dgm:pt>
    <dgm:pt modelId="{C02F0737-74E9-41B4-A266-87E4CB75F1BA}" type="pres">
      <dgm:prSet presAssocID="{3ED0D40E-B29C-4E02-B6C1-576A41446A83}" presName="Name0" presStyleCnt="0">
        <dgm:presLayoutVars>
          <dgm:dir/>
          <dgm:animLvl val="lvl"/>
          <dgm:resizeHandles/>
        </dgm:presLayoutVars>
      </dgm:prSet>
      <dgm:spPr/>
    </dgm:pt>
    <dgm:pt modelId="{B744E28D-E676-46DA-AF38-A4E23EDEC4FB}" type="pres">
      <dgm:prSet presAssocID="{7A17C645-30B6-4D7B-A00E-BB3AD4A5D793}" presName="linNode" presStyleCnt="0"/>
      <dgm:spPr/>
    </dgm:pt>
    <dgm:pt modelId="{D9D0194C-BCD4-49B6-8915-1E3DBC4C4143}" type="pres">
      <dgm:prSet presAssocID="{7A17C645-30B6-4D7B-A00E-BB3AD4A5D793}" presName="parentShp" presStyleLbl="node1" presStyleIdx="0" presStyleCnt="3" custScaleX="80682">
        <dgm:presLayoutVars>
          <dgm:bulletEnabled val="1"/>
        </dgm:presLayoutVars>
      </dgm:prSet>
      <dgm:spPr/>
    </dgm:pt>
    <dgm:pt modelId="{29E01162-BD5F-479B-A575-B69A93FEE736}" type="pres">
      <dgm:prSet presAssocID="{7A17C645-30B6-4D7B-A00E-BB3AD4A5D793}" presName="childShp" presStyleLbl="bgAccFollowNode1" presStyleIdx="0" presStyleCnt="3">
        <dgm:presLayoutVars>
          <dgm:bulletEnabled val="1"/>
        </dgm:presLayoutVars>
      </dgm:prSet>
      <dgm:spPr/>
    </dgm:pt>
    <dgm:pt modelId="{4903B5E6-6309-493A-B5B6-F739578D414B}" type="pres">
      <dgm:prSet presAssocID="{C0F7BDD8-E085-487D-8E61-7C2AC02998AC}" presName="spacing" presStyleCnt="0"/>
      <dgm:spPr/>
    </dgm:pt>
    <dgm:pt modelId="{48FF4D47-A87A-4C2E-BF0C-044A161D81E8}" type="pres">
      <dgm:prSet presAssocID="{B9F1D427-4F48-492E-B1C8-BE3D9FD6C577}" presName="linNode" presStyleCnt="0"/>
      <dgm:spPr/>
    </dgm:pt>
    <dgm:pt modelId="{D2309DAC-5716-46AF-B0E0-0F31F75FA12D}" type="pres">
      <dgm:prSet presAssocID="{B9F1D427-4F48-492E-B1C8-BE3D9FD6C577}" presName="parentShp" presStyleLbl="node1" presStyleIdx="1" presStyleCnt="3" custScaleX="79873">
        <dgm:presLayoutVars>
          <dgm:bulletEnabled val="1"/>
        </dgm:presLayoutVars>
      </dgm:prSet>
      <dgm:spPr/>
    </dgm:pt>
    <dgm:pt modelId="{E0F9081C-FFA1-4170-872B-765DF6DADDFA}" type="pres">
      <dgm:prSet presAssocID="{B9F1D427-4F48-492E-B1C8-BE3D9FD6C577}" presName="childShp" presStyleLbl="bgAccFollowNode1" presStyleIdx="1" presStyleCnt="3">
        <dgm:presLayoutVars>
          <dgm:bulletEnabled val="1"/>
        </dgm:presLayoutVars>
      </dgm:prSet>
      <dgm:spPr/>
    </dgm:pt>
    <dgm:pt modelId="{15A3B6FC-0BA7-448D-A045-1CCCA24BC1C5}" type="pres">
      <dgm:prSet presAssocID="{474CD16A-B6AF-4399-9007-FFB8EE0995A0}" presName="spacing" presStyleCnt="0"/>
      <dgm:spPr/>
    </dgm:pt>
    <dgm:pt modelId="{E804C1E7-C078-499A-BF12-54DDDD3671D3}" type="pres">
      <dgm:prSet presAssocID="{CD5B523D-A4A3-4397-8368-CB33C5C08477}" presName="linNode" presStyleCnt="0"/>
      <dgm:spPr/>
    </dgm:pt>
    <dgm:pt modelId="{93C03558-F817-487E-8A97-2F94D282C141}" type="pres">
      <dgm:prSet presAssocID="{CD5B523D-A4A3-4397-8368-CB33C5C08477}" presName="parentShp" presStyleLbl="node1" presStyleIdx="2" presStyleCnt="3" custScaleX="79030">
        <dgm:presLayoutVars>
          <dgm:bulletEnabled val="1"/>
        </dgm:presLayoutVars>
      </dgm:prSet>
      <dgm:spPr/>
    </dgm:pt>
    <dgm:pt modelId="{D80ADBDA-A3BC-4895-A708-4F8206469D5F}" type="pres">
      <dgm:prSet presAssocID="{CD5B523D-A4A3-4397-8368-CB33C5C08477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CE5DA607-5F6F-4767-AC2D-73D6710CF274}" type="presOf" srcId="{5772FC67-7362-405B-9AFA-FAA27187FB1D}" destId="{D80ADBDA-A3BC-4895-A708-4F8206469D5F}" srcOrd="0" destOrd="2" presId="urn:microsoft.com/office/officeart/2005/8/layout/vList6"/>
    <dgm:cxn modelId="{A519E209-490D-42AC-862B-705906E0D010}" srcId="{7A17C645-30B6-4D7B-A00E-BB3AD4A5D793}" destId="{A1DFDDE5-0564-49B2-9D19-03AAA8E85782}" srcOrd="0" destOrd="0" parTransId="{08DB2A3B-37E8-4007-9CAE-E65E443FF58D}" sibTransId="{AC773110-0680-4C51-8644-66E0842CDEAD}"/>
    <dgm:cxn modelId="{5222730C-D6D2-4075-BD54-50F5ED28C4EC}" srcId="{CD5B523D-A4A3-4397-8368-CB33C5C08477}" destId="{3C666D84-CEFE-41EC-8D75-CE7B356D94B5}" srcOrd="0" destOrd="0" parTransId="{04E11DA1-34EE-4288-81AA-029CD62D0E5D}" sibTransId="{25555133-1FC2-4F7C-85F5-6FDBAB698F57}"/>
    <dgm:cxn modelId="{63531622-2BB3-49AF-93CC-92030695B807}" srcId="{7A17C645-30B6-4D7B-A00E-BB3AD4A5D793}" destId="{9D90D623-F424-4DE4-8402-2335F874D92F}" srcOrd="1" destOrd="0" parTransId="{E69388A9-5932-4390-963B-B925499AAB7D}" sibTransId="{FB857863-A329-40CF-BD64-2194E3B81C01}"/>
    <dgm:cxn modelId="{317CB729-E4BB-476F-98D3-AA734E94CA91}" type="presOf" srcId="{00B0A463-F572-4162-91C4-C408C96943A6}" destId="{D80ADBDA-A3BC-4895-A708-4F8206469D5F}" srcOrd="0" destOrd="1" presId="urn:microsoft.com/office/officeart/2005/8/layout/vList6"/>
    <dgm:cxn modelId="{5AFD082B-0548-4BCC-BF3B-4FCD064C54B9}" type="presOf" srcId="{59EDD145-DC7E-4D0D-AA8C-92A51A8E0924}" destId="{E0F9081C-FFA1-4170-872B-765DF6DADDFA}" srcOrd="0" destOrd="2" presId="urn:microsoft.com/office/officeart/2005/8/layout/vList6"/>
    <dgm:cxn modelId="{43CE0D30-2074-407B-A1F9-0F2DC5A0B66E}" srcId="{B9F1D427-4F48-492E-B1C8-BE3D9FD6C577}" destId="{477F02EA-F6B1-411F-8AD9-ABEEDE1D15B8}" srcOrd="0" destOrd="0" parTransId="{A9F5781C-BB7A-4D48-88BE-D57C3B4FFBE9}" sibTransId="{AFD31185-32F0-4262-B7F1-C32D3A8143B4}"/>
    <dgm:cxn modelId="{68D86B30-4B2E-426B-9D40-5201B5A4BF5E}" srcId="{3ED0D40E-B29C-4E02-B6C1-576A41446A83}" destId="{CD5B523D-A4A3-4397-8368-CB33C5C08477}" srcOrd="2" destOrd="0" parTransId="{B9DE3F2E-7EE5-4014-961A-690D73B31674}" sibTransId="{B488E636-85B3-40CB-A842-403162F556EC}"/>
    <dgm:cxn modelId="{A34D7864-A46B-4453-8DF1-934D3676E3F5}" type="presOf" srcId="{9D90D623-F424-4DE4-8402-2335F874D92F}" destId="{29E01162-BD5F-479B-A575-B69A93FEE736}" srcOrd="0" destOrd="1" presId="urn:microsoft.com/office/officeart/2005/8/layout/vList6"/>
    <dgm:cxn modelId="{A311E365-1F2B-451B-918B-ABDE8750DB3E}" type="presOf" srcId="{B9F1D427-4F48-492E-B1C8-BE3D9FD6C577}" destId="{D2309DAC-5716-46AF-B0E0-0F31F75FA12D}" srcOrd="0" destOrd="0" presId="urn:microsoft.com/office/officeart/2005/8/layout/vList6"/>
    <dgm:cxn modelId="{686EED53-53A7-4AC3-A539-9E0949BCEC8E}" type="presOf" srcId="{A1DFDDE5-0564-49B2-9D19-03AAA8E85782}" destId="{29E01162-BD5F-479B-A575-B69A93FEE736}" srcOrd="0" destOrd="0" presId="urn:microsoft.com/office/officeart/2005/8/layout/vList6"/>
    <dgm:cxn modelId="{8AB2DB75-CCE3-4A39-80D3-ECEDD10D031F}" type="presOf" srcId="{477F02EA-F6B1-411F-8AD9-ABEEDE1D15B8}" destId="{E0F9081C-FFA1-4170-872B-765DF6DADDFA}" srcOrd="0" destOrd="0" presId="urn:microsoft.com/office/officeart/2005/8/layout/vList6"/>
    <dgm:cxn modelId="{B20F4957-AB2F-48D9-BD4D-7FB967A3D3B3}" type="presOf" srcId="{3ED0D40E-B29C-4E02-B6C1-576A41446A83}" destId="{C02F0737-74E9-41B4-A266-87E4CB75F1BA}" srcOrd="0" destOrd="0" presId="urn:microsoft.com/office/officeart/2005/8/layout/vList6"/>
    <dgm:cxn modelId="{59442482-0AA2-41C1-853E-D1650E0A8783}" srcId="{B9F1D427-4F48-492E-B1C8-BE3D9FD6C577}" destId="{3B9E9F24-2EE3-4E80-B953-50BE55A2ECE6}" srcOrd="1" destOrd="0" parTransId="{263264F1-1B53-47DD-B61C-A402BC18E137}" sibTransId="{562C71D1-F561-4FB1-89F4-B1B1CFECBF7B}"/>
    <dgm:cxn modelId="{EEB2988A-83F8-40DE-B66A-B09125B7588E}" type="presOf" srcId="{7A17C645-30B6-4D7B-A00E-BB3AD4A5D793}" destId="{D9D0194C-BCD4-49B6-8915-1E3DBC4C4143}" srcOrd="0" destOrd="0" presId="urn:microsoft.com/office/officeart/2005/8/layout/vList6"/>
    <dgm:cxn modelId="{B9C79097-8DD6-410A-812D-BA26AD58CFE9}" type="presOf" srcId="{3C666D84-CEFE-41EC-8D75-CE7B356D94B5}" destId="{D80ADBDA-A3BC-4895-A708-4F8206469D5F}" srcOrd="0" destOrd="0" presId="urn:microsoft.com/office/officeart/2005/8/layout/vList6"/>
    <dgm:cxn modelId="{EE94879A-ED50-4CBF-81FA-371C21831610}" type="presOf" srcId="{3B9E9F24-2EE3-4E80-B953-50BE55A2ECE6}" destId="{E0F9081C-FFA1-4170-872B-765DF6DADDFA}" srcOrd="0" destOrd="1" presId="urn:microsoft.com/office/officeart/2005/8/layout/vList6"/>
    <dgm:cxn modelId="{7989A79B-5052-4321-B0ED-2F1867937B7F}" srcId="{CD5B523D-A4A3-4397-8368-CB33C5C08477}" destId="{00B0A463-F572-4162-91C4-C408C96943A6}" srcOrd="1" destOrd="0" parTransId="{E4A18B4D-2311-432B-AFD5-12A7B481AAC3}" sibTransId="{E9E8CC2B-35A3-4A45-8C28-E26BB8F0202F}"/>
    <dgm:cxn modelId="{26E6FEB4-AEB2-4160-ACCC-B7E9092F232D}" srcId="{CD5B523D-A4A3-4397-8368-CB33C5C08477}" destId="{5772FC67-7362-405B-9AFA-FAA27187FB1D}" srcOrd="2" destOrd="0" parTransId="{291550DA-325A-4F3F-8354-FD470E23E5D5}" sibTransId="{29AA283E-B74B-498A-8739-DEEC97D29B5A}"/>
    <dgm:cxn modelId="{9932A3CA-72AA-439C-9CD9-29A18D913804}" type="presOf" srcId="{CD5B523D-A4A3-4397-8368-CB33C5C08477}" destId="{93C03558-F817-487E-8A97-2F94D282C141}" srcOrd="0" destOrd="0" presId="urn:microsoft.com/office/officeart/2005/8/layout/vList6"/>
    <dgm:cxn modelId="{FBAA0DE9-E9CD-432C-B299-7EA0E68758FD}" srcId="{3ED0D40E-B29C-4E02-B6C1-576A41446A83}" destId="{B9F1D427-4F48-492E-B1C8-BE3D9FD6C577}" srcOrd="1" destOrd="0" parTransId="{9E44BF14-5898-4E62-8D3E-FADD883FF3FD}" sibTransId="{474CD16A-B6AF-4399-9007-FFB8EE0995A0}"/>
    <dgm:cxn modelId="{B8B0BCF0-7AA8-4CE1-A15B-E6CA20F63534}" srcId="{3ED0D40E-B29C-4E02-B6C1-576A41446A83}" destId="{7A17C645-30B6-4D7B-A00E-BB3AD4A5D793}" srcOrd="0" destOrd="0" parTransId="{876D226E-0721-4F3F-9CE6-B742BC4220A1}" sibTransId="{C0F7BDD8-E085-487D-8E61-7C2AC02998AC}"/>
    <dgm:cxn modelId="{A6D914F9-60B2-4B8A-A3B1-0F20D9B833B7}" srcId="{B9F1D427-4F48-492E-B1C8-BE3D9FD6C577}" destId="{59EDD145-DC7E-4D0D-AA8C-92A51A8E0924}" srcOrd="2" destOrd="0" parTransId="{44C749A3-5242-46D0-8BB8-BD41F40B0046}" sibTransId="{19638045-FBA2-4D15-9019-A521C3CE5B26}"/>
    <dgm:cxn modelId="{CC262A16-DADD-477C-9ABC-07F690D809CF}" type="presParOf" srcId="{C02F0737-74E9-41B4-A266-87E4CB75F1BA}" destId="{B744E28D-E676-46DA-AF38-A4E23EDEC4FB}" srcOrd="0" destOrd="0" presId="urn:microsoft.com/office/officeart/2005/8/layout/vList6"/>
    <dgm:cxn modelId="{1B8D42B9-AF48-44B4-9031-95589A8F08FF}" type="presParOf" srcId="{B744E28D-E676-46DA-AF38-A4E23EDEC4FB}" destId="{D9D0194C-BCD4-49B6-8915-1E3DBC4C4143}" srcOrd="0" destOrd="0" presId="urn:microsoft.com/office/officeart/2005/8/layout/vList6"/>
    <dgm:cxn modelId="{3DC5CD1B-CD1B-4B66-974D-EE15F38FF849}" type="presParOf" srcId="{B744E28D-E676-46DA-AF38-A4E23EDEC4FB}" destId="{29E01162-BD5F-479B-A575-B69A93FEE736}" srcOrd="1" destOrd="0" presId="urn:microsoft.com/office/officeart/2005/8/layout/vList6"/>
    <dgm:cxn modelId="{854CEDDB-2E38-4FC7-B2FE-4B50AF1AED66}" type="presParOf" srcId="{C02F0737-74E9-41B4-A266-87E4CB75F1BA}" destId="{4903B5E6-6309-493A-B5B6-F739578D414B}" srcOrd="1" destOrd="0" presId="urn:microsoft.com/office/officeart/2005/8/layout/vList6"/>
    <dgm:cxn modelId="{B3995F16-1016-4E6C-8621-0CB367476A54}" type="presParOf" srcId="{C02F0737-74E9-41B4-A266-87E4CB75F1BA}" destId="{48FF4D47-A87A-4C2E-BF0C-044A161D81E8}" srcOrd="2" destOrd="0" presId="urn:microsoft.com/office/officeart/2005/8/layout/vList6"/>
    <dgm:cxn modelId="{D45E52E0-CB62-49E3-BD7C-A58C62E2284F}" type="presParOf" srcId="{48FF4D47-A87A-4C2E-BF0C-044A161D81E8}" destId="{D2309DAC-5716-46AF-B0E0-0F31F75FA12D}" srcOrd="0" destOrd="0" presId="urn:microsoft.com/office/officeart/2005/8/layout/vList6"/>
    <dgm:cxn modelId="{1848E155-AA24-486A-9F8B-98E5EBC0E07D}" type="presParOf" srcId="{48FF4D47-A87A-4C2E-BF0C-044A161D81E8}" destId="{E0F9081C-FFA1-4170-872B-765DF6DADDFA}" srcOrd="1" destOrd="0" presId="urn:microsoft.com/office/officeart/2005/8/layout/vList6"/>
    <dgm:cxn modelId="{C68F3C59-CCA4-4B76-8E0A-170C188FB3AD}" type="presParOf" srcId="{C02F0737-74E9-41B4-A266-87E4CB75F1BA}" destId="{15A3B6FC-0BA7-448D-A045-1CCCA24BC1C5}" srcOrd="3" destOrd="0" presId="urn:microsoft.com/office/officeart/2005/8/layout/vList6"/>
    <dgm:cxn modelId="{302BB3A3-1160-4CB2-919C-4EFC891C199F}" type="presParOf" srcId="{C02F0737-74E9-41B4-A266-87E4CB75F1BA}" destId="{E804C1E7-C078-499A-BF12-54DDDD3671D3}" srcOrd="4" destOrd="0" presId="urn:microsoft.com/office/officeart/2005/8/layout/vList6"/>
    <dgm:cxn modelId="{4FDFFB03-FEAB-44A9-B992-035AAFBF47EA}" type="presParOf" srcId="{E804C1E7-C078-499A-BF12-54DDDD3671D3}" destId="{93C03558-F817-487E-8A97-2F94D282C141}" srcOrd="0" destOrd="0" presId="urn:microsoft.com/office/officeart/2005/8/layout/vList6"/>
    <dgm:cxn modelId="{B8145951-56D2-4FC5-8DC7-C2A0E3E0B2AB}" type="presParOf" srcId="{E804C1E7-C078-499A-BF12-54DDDD3671D3}" destId="{D80ADBDA-A3BC-4895-A708-4F8206469D5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E01162-BD5F-479B-A575-B69A93FEE736}">
      <dsp:nvSpPr>
        <dsp:cNvPr id="0" name=""/>
        <dsp:cNvSpPr/>
      </dsp:nvSpPr>
      <dsp:spPr>
        <a:xfrm>
          <a:off x="4160899" y="0"/>
          <a:ext cx="6908655" cy="16717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记录操作日志，方便复现问题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提供更可靠的</a:t>
          </a:r>
          <a:r>
            <a:rPr lang="en-US" altLang="zh-CN" sz="1400" kern="1200" dirty="0"/>
            <a:t>PID</a:t>
          </a:r>
          <a:r>
            <a:rPr lang="zh-CN" altLang="en-US" sz="1400" kern="1200" dirty="0"/>
            <a:t>调试思路</a:t>
          </a:r>
        </a:p>
      </dsp:txBody>
      <dsp:txXfrm>
        <a:off x="4160899" y="208969"/>
        <a:ext cx="6281747" cy="1253816"/>
      </dsp:txXfrm>
    </dsp:sp>
    <dsp:sp modelId="{D9D0194C-BCD4-49B6-8915-1E3DBC4C4143}">
      <dsp:nvSpPr>
        <dsp:cNvPr id="0" name=""/>
        <dsp:cNvSpPr/>
      </dsp:nvSpPr>
      <dsp:spPr>
        <a:xfrm>
          <a:off x="444871" y="0"/>
          <a:ext cx="3716027" cy="16717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日志系统</a:t>
          </a:r>
        </a:p>
      </dsp:txBody>
      <dsp:txXfrm>
        <a:off x="526479" y="81608"/>
        <a:ext cx="3552811" cy="1508538"/>
      </dsp:txXfrm>
    </dsp:sp>
    <dsp:sp modelId="{E0F9081C-FFA1-4170-872B-765DF6DADDFA}">
      <dsp:nvSpPr>
        <dsp:cNvPr id="0" name=""/>
        <dsp:cNvSpPr/>
      </dsp:nvSpPr>
      <dsp:spPr>
        <a:xfrm>
          <a:off x="4142268" y="1838929"/>
          <a:ext cx="6908655" cy="16717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提供更多的</a:t>
          </a:r>
          <a:r>
            <a:rPr lang="en-US" altLang="zh-CN" sz="1400" kern="1200" dirty="0"/>
            <a:t>USB EP</a:t>
          </a:r>
          <a:r>
            <a:rPr lang="zh-CN" altLang="en-US" sz="1400" kern="1200" dirty="0"/>
            <a:t>端点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400" kern="1200" dirty="0"/>
            <a:t>对双虚拟串口提供支持，以及虚拟的大容量存储设备。从而导出日志，存储配置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400" kern="1200" dirty="0"/>
            <a:t>480M</a:t>
          </a:r>
          <a:r>
            <a:rPr lang="zh-CN" altLang="en-US" sz="1400" kern="1200" dirty="0"/>
            <a:t>速度，在完整消耗单片机性能下能提供约</a:t>
          </a:r>
          <a:r>
            <a:rPr lang="en-US" altLang="zh-CN" sz="1400" kern="1200" dirty="0"/>
            <a:t>6M/S</a:t>
          </a:r>
          <a:r>
            <a:rPr lang="zh-CN" altLang="en-US" sz="1400" kern="1200" dirty="0"/>
            <a:t>的传输速度</a:t>
          </a:r>
        </a:p>
      </dsp:txBody>
      <dsp:txXfrm>
        <a:off x="4142268" y="2047898"/>
        <a:ext cx="6281747" cy="1253816"/>
      </dsp:txXfrm>
    </dsp:sp>
    <dsp:sp modelId="{D2309DAC-5716-46AF-B0E0-0F31F75FA12D}">
      <dsp:nvSpPr>
        <dsp:cNvPr id="0" name=""/>
        <dsp:cNvSpPr/>
      </dsp:nvSpPr>
      <dsp:spPr>
        <a:xfrm>
          <a:off x="463501" y="1838929"/>
          <a:ext cx="3678766" cy="1671754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kern="1200" dirty="0"/>
            <a:t>USB_HS</a:t>
          </a:r>
          <a:r>
            <a:rPr lang="zh-CN" altLang="en-US" sz="2800" kern="1200" dirty="0"/>
            <a:t>支持</a:t>
          </a:r>
        </a:p>
      </dsp:txBody>
      <dsp:txXfrm>
        <a:off x="545109" y="1920537"/>
        <a:ext cx="3515550" cy="1508538"/>
      </dsp:txXfrm>
    </dsp:sp>
    <dsp:sp modelId="{D80ADBDA-A3BC-4895-A708-4F8206469D5F}">
      <dsp:nvSpPr>
        <dsp:cNvPr id="0" name=""/>
        <dsp:cNvSpPr/>
      </dsp:nvSpPr>
      <dsp:spPr>
        <a:xfrm>
          <a:off x="4122855" y="3677859"/>
          <a:ext cx="6908655" cy="16717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400" kern="1200" dirty="0"/>
            <a:t>C</a:t>
          </a:r>
          <a:r>
            <a:rPr lang="zh-CN" altLang="en-US" sz="1400" kern="1200" dirty="0"/>
            <a:t>型开发板难以挂载多个</a:t>
          </a:r>
          <a:r>
            <a:rPr lang="en-US" altLang="zh-CN" sz="1400" kern="1200" dirty="0"/>
            <a:t>CAN</a:t>
          </a:r>
          <a:r>
            <a:rPr lang="zh-CN" altLang="en-US" sz="1400" kern="1200" dirty="0"/>
            <a:t>设备，特别对于工程机器人，新设计能有效缓解这种问题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400" kern="1200" dirty="0"/>
            <a:t>C</a:t>
          </a:r>
          <a:r>
            <a:rPr lang="zh-CN" altLang="en-US" sz="1400" kern="1200" dirty="0"/>
            <a:t>型开发板不支持</a:t>
          </a:r>
          <a:r>
            <a:rPr lang="en-US" altLang="zh-CN" sz="1400" kern="1200" dirty="0"/>
            <a:t>SD</a:t>
          </a:r>
          <a:r>
            <a:rPr lang="zh-CN" altLang="en-US" sz="1400" kern="1200" dirty="0"/>
            <a:t>卡或</a:t>
          </a:r>
          <a:r>
            <a:rPr lang="en-US" altLang="zh-CN" sz="1400" kern="1200" dirty="0"/>
            <a:t>FLASH</a:t>
          </a:r>
          <a:r>
            <a:rPr lang="zh-CN" altLang="en-US" sz="1400" kern="1200" dirty="0"/>
            <a:t>，难以支持日志系统开发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400" kern="1200" dirty="0"/>
            <a:t>F407</a:t>
          </a:r>
          <a:r>
            <a:rPr lang="zh-CN" altLang="en-US" sz="1400" kern="1200" dirty="0"/>
            <a:t>性能正在靠近极限是事实，对于高频控制存在压力</a:t>
          </a:r>
        </a:p>
      </dsp:txBody>
      <dsp:txXfrm>
        <a:off x="4122855" y="3886828"/>
        <a:ext cx="6281747" cy="1253816"/>
      </dsp:txXfrm>
    </dsp:sp>
    <dsp:sp modelId="{93C03558-F817-487E-8A97-2F94D282C141}">
      <dsp:nvSpPr>
        <dsp:cNvPr id="0" name=""/>
        <dsp:cNvSpPr/>
      </dsp:nvSpPr>
      <dsp:spPr>
        <a:xfrm>
          <a:off x="482915" y="3677859"/>
          <a:ext cx="3639940" cy="167175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 dirty="0"/>
            <a:t>新的开发板？</a:t>
          </a:r>
        </a:p>
      </dsp:txBody>
      <dsp:txXfrm>
        <a:off x="564523" y="3759467"/>
        <a:ext cx="3476724" cy="1508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3945-E533-48C4-BE3E-66A615DBA667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878DC-A061-404A-BECD-F4DAAB320E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684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878DC-A061-404A-BECD-F4DAAB320EA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581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878DC-A061-404A-BECD-F4DAAB320EA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04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878DC-A061-404A-BECD-F4DAAB320EA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07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363721-8A40-D72D-2DA7-ACE45A6A1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F43E42B-E350-62DD-DA29-7CF1264D3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82AE2D-74BF-7544-8902-F8524D808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EA790F-CC23-7AD9-A19E-DEBB15DA3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A34E08-40DC-373A-1F7E-09D06E2FB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A1E24B-ED82-2AE7-3EA1-F730C051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B161002-9C23-21FB-5825-1BC022899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2E0E36-7DD7-5BE7-C2EF-DB61EA9C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E0545B-822E-4FAA-A1E1-C7C0C2F6B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52596A-A126-17D6-8FDA-B44B0EB2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16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F253C4C-7701-8E03-950E-ADFBD8DF57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8A1ECD0-EC94-A595-6BF8-D90DA819D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7377C7-0F64-6D94-4971-7B633F70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4582B4-A712-8EA8-4886-EC827CC0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0394B0-8C85-8C9A-4082-EFEE6933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9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262B2D-68B8-4F79-9FA2-AF8288A4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1E2522-4ADE-E5A7-6338-D5A63F83B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CF1C08-85FE-2A14-F9FD-E0C04942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D63171-0DD7-3332-20EB-4EB52634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919C65-A8FE-623A-8C4C-35430E71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35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0FD5CD-AAEF-4B02-AE4B-6E6CB094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BCAFC3-CEA5-6AF7-F526-94A1072C2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41744A-BEB9-40E6-A6E8-DF4E10A0D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3AA35B-3CAF-6FC3-6344-3D4374E4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9602EB-8C25-C591-AFDA-4A169B0EA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95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EE4C38-CBA1-BFB7-F528-6A530375E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DFB57C-B95C-2CD3-A86F-09F4D4DF7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BCCA25-3EFB-040B-FBAC-25DDB7602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23A6F2-7F53-7D03-A885-27622163A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09D63B-52DD-E9CC-EB71-B7DA5A0B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57F40E-7D98-A56A-18D0-C599E337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96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B39885-0FCF-44B6-8E70-E25B4380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EFE570-A2F7-F3C7-7B54-6329DEB1C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64B4E5E-777B-75EF-E1C2-F01EA4571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07093EE-E0B6-E2B6-7AED-1609A4847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B2C3DAE-C8AE-AF83-4972-F5835CD9C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1BDF6CC-B78F-DDFF-BF8B-1F3500E1C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676E271-99C1-3097-2680-C1D7EE77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65DDA6-2D8E-ED3A-5297-66A4E12F0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36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3499C-E011-4BE8-3ACD-CB0A4C5C8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FA5B8BA-709B-C4E4-283F-2ECD20F3E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22467F8-513E-2C73-9789-0C828D9DB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5C06E2C-120B-4C32-15C9-33CA00399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57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7D410EF-FA50-19E1-2092-1B9CD8E27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6511B3-D13A-5991-6D8A-D3876F496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A94AE2-D9EF-7947-3206-3D7DFDB76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99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3818F7-1A6E-5555-64A8-3862CA392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B3B9AA-6FC7-BA01-1915-191EB3956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453512-93D6-94BE-7536-84C41A9B5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98E222-8606-7164-9908-B9D338410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282109-A2BE-0BED-053A-B83ABBE82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869568-B5E4-5BFA-D1BA-59356078C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96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69614-2F9E-1A14-8517-DEAECFE3F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649C93E-2669-EB94-7C96-1D2AF14602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D21BD4-ED81-2CA7-D6BA-AE7AA9213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642C45E-DC30-9540-4D76-C39A7BF01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06E7C4-72BE-5445-4D56-AABA6A62D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CB34A8-C39B-C708-9F68-802487043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5063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E176CB-BF10-4B9D-62A5-EDD83C9B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43DE44-F396-7A05-06AD-859AF6952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0CA31F-DD0E-2EAC-1EC7-F764A8D15C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DA356-95BB-431B-AED4-F8561A6D5A94}" type="datetimeFigureOut">
              <a:rPr lang="zh-CN" altLang="en-US" smtClean="0"/>
              <a:t>2024/8/12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276B1F-D18E-C013-AAF2-41009630E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80BF23-C36A-B63D-3750-68923DA57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2882-2486-4D9A-8E70-64C3DA9358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43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00C810-C7AB-1D2C-80C4-B2375B55E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齐鲁工业大学</a:t>
            </a:r>
            <a:r>
              <a:rPr lang="en-US" altLang="zh-CN" dirty="0"/>
              <a:t>ADAM</a:t>
            </a:r>
            <a:r>
              <a:rPr lang="zh-CN" altLang="en-US" dirty="0"/>
              <a:t>战队</a:t>
            </a:r>
            <a:br>
              <a:rPr lang="en-US" altLang="zh-CN" dirty="0"/>
            </a:br>
            <a:r>
              <a:rPr lang="zh-CN" altLang="en-US" dirty="0"/>
              <a:t>嵌入式经验分享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100DD45-64B5-8031-BE38-B96F9473BB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汇报人：李杰相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12</a:t>
            </a:r>
            <a:r>
              <a:rPr lang="zh-CN" altLang="en-US" dirty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4108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嵌入式代码优化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FA97E9A-9074-D01A-3E30-55AFFF552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7306" y="1391991"/>
            <a:ext cx="7977388" cy="4897822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206D46E-D9B9-7D86-78CE-78D4795106F4}"/>
              </a:ext>
            </a:extLst>
          </p:cNvPr>
          <p:cNvSpPr txBox="1"/>
          <p:nvPr/>
        </p:nvSpPr>
        <p:spPr>
          <a:xfrm>
            <a:off x="1966393" y="6289813"/>
            <a:ext cx="8259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节选自</a:t>
            </a:r>
            <a:r>
              <a:rPr lang="en-US" altLang="zh-CN" dirty="0"/>
              <a:t>ST</a:t>
            </a:r>
            <a:r>
              <a:rPr lang="zh-CN" altLang="en-US" dirty="0"/>
              <a:t>应用手册：</a:t>
            </a:r>
            <a:r>
              <a:rPr lang="en-US" altLang="zh-CN" dirty="0"/>
              <a:t>AN4841 FIR</a:t>
            </a:r>
            <a:r>
              <a:rPr lang="zh-CN" altLang="en-US" dirty="0"/>
              <a:t>定点</a:t>
            </a:r>
            <a:r>
              <a:rPr lang="en-US" altLang="zh-CN" dirty="0"/>
              <a:t>/</a:t>
            </a:r>
            <a:r>
              <a:rPr lang="zh-CN" altLang="en-US" dirty="0"/>
              <a:t>浮点数性能，定点数性能并没有很大优势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EC41788-36EB-4181-C483-B15AB9D7C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927D10-6743-5BD0-1CD6-4E1BB583C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6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嵌入式代码优化</a:t>
            </a:r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7A0FFDD5-6AAB-F425-5ED8-C853691EA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780"/>
          <a:stretch/>
        </p:blipFill>
        <p:spPr>
          <a:xfrm>
            <a:off x="3286475" y="1461155"/>
            <a:ext cx="5619048" cy="1325564"/>
          </a:xfr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4C74E07-6D6F-DB13-0763-ECCC0EB1A0B6}"/>
              </a:ext>
            </a:extLst>
          </p:cNvPr>
          <p:cNvSpPr txBox="1"/>
          <p:nvPr/>
        </p:nvSpPr>
        <p:spPr>
          <a:xfrm>
            <a:off x="3333118" y="2948762"/>
            <a:ext cx="530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CAN </a:t>
            </a:r>
            <a:r>
              <a:rPr lang="zh-CN" altLang="en-US" dirty="0"/>
              <a:t>收发性能优化</a:t>
            </a:r>
            <a:r>
              <a:rPr lang="en-US" altLang="zh-CN" dirty="0"/>
              <a:t>——</a:t>
            </a:r>
            <a:r>
              <a:rPr lang="zh-CN" altLang="en-US" dirty="0"/>
              <a:t>采用两个</a:t>
            </a:r>
            <a:r>
              <a:rPr lang="en-US" altLang="zh-CN" dirty="0"/>
              <a:t>FIFO</a:t>
            </a:r>
            <a:r>
              <a:rPr lang="zh-CN" altLang="en-US" dirty="0"/>
              <a:t>而非单个</a:t>
            </a:r>
            <a:r>
              <a:rPr lang="en-US" altLang="zh-CN" dirty="0"/>
              <a:t>FIFO</a:t>
            </a:r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D158228-DAAC-8678-0C1A-436923E13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91" y="3946054"/>
            <a:ext cx="4394212" cy="186754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F1AF49C-968D-A66D-A7D8-11AE730FE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8" r="3989"/>
          <a:stretch/>
        </p:blipFill>
        <p:spPr>
          <a:xfrm>
            <a:off x="6207356" y="3724572"/>
            <a:ext cx="4803321" cy="2018896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0AC02A7-5B81-091D-91FB-798445A1781E}"/>
              </a:ext>
            </a:extLst>
          </p:cNvPr>
          <p:cNvSpPr txBox="1"/>
          <p:nvPr/>
        </p:nvSpPr>
        <p:spPr>
          <a:xfrm>
            <a:off x="2317339" y="5813594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FIFO0</a:t>
            </a:r>
            <a:r>
              <a:rPr lang="zh-CN" altLang="en-US" dirty="0"/>
              <a:t>回调函数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6BD4315-AC60-0535-C835-CFDD07CBB6BF}"/>
              </a:ext>
            </a:extLst>
          </p:cNvPr>
          <p:cNvSpPr txBox="1"/>
          <p:nvPr/>
        </p:nvSpPr>
        <p:spPr>
          <a:xfrm>
            <a:off x="7756058" y="5743468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FIFO1</a:t>
            </a:r>
            <a:r>
              <a:rPr lang="zh-CN" altLang="en-US" dirty="0"/>
              <a:t>回调函数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0EBD6825-9574-E7EF-E8AE-019738B16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64F7CDC-08A3-DE69-89FD-06B8B27A7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71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D70062-11D6-D49D-ECC3-713D6D66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2CC873-FD73-EA31-B5A0-9286493C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altLang="zh-CN" dirty="0">
                <a:solidFill>
                  <a:schemeClr val="tx1"/>
                </a:solidFill>
              </a:rPr>
              <a:t>——</a:t>
            </a:r>
            <a:r>
              <a:rPr lang="zh-CN" altLang="en-US" dirty="0">
                <a:solidFill>
                  <a:schemeClr val="tx1"/>
                </a:solidFill>
              </a:rPr>
              <a:t>嵌入式的核心工作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0231C-144C-100F-A5CB-40C06DB5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64A56C3-A1BA-A518-A6EA-E13930663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2392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2C574B72-3984-6530-0835-F1E0358831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69412"/>
            <a:ext cx="5181600" cy="2063763"/>
          </a:xfrm>
        </p:spPr>
      </p:pic>
      <p:pic>
        <p:nvPicPr>
          <p:cNvPr id="11" name="内容占位符 10">
            <a:extLst>
              <a:ext uri="{FF2B5EF4-FFF2-40B4-BE49-F238E27FC236}">
                <a16:creationId xmlns:a16="http://schemas.microsoft.com/office/drawing/2014/main" id="{3A6B7676-E91F-7486-FADC-A84101A29C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57" y="2752856"/>
            <a:ext cx="4582331" cy="2374264"/>
          </a:xfr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69A0A44-E798-7FFA-4EDB-5FFE764A987C}"/>
              </a:ext>
            </a:extLst>
          </p:cNvPr>
          <p:cNvSpPr txBox="1"/>
          <p:nvPr/>
        </p:nvSpPr>
        <p:spPr>
          <a:xfrm>
            <a:off x="8009310" y="5225440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并联型</a:t>
            </a:r>
            <a:r>
              <a:rPr lang="en-US" altLang="zh-CN" dirty="0"/>
              <a:t>PID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E541A49-8997-855E-DD30-05BD9E7BEBD4}"/>
              </a:ext>
            </a:extLst>
          </p:cNvPr>
          <p:cNvSpPr txBox="1"/>
          <p:nvPr/>
        </p:nvSpPr>
        <p:spPr>
          <a:xfrm>
            <a:off x="2814088" y="5225440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标准型</a:t>
            </a:r>
            <a:r>
              <a:rPr lang="en-US" altLang="zh-CN" dirty="0"/>
              <a:t>PID</a:t>
            </a:r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DDA3E54-593A-558B-92B1-2C56FA40EE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45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D798996E-8B62-5039-9ECD-BA60C6AF71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104" y="1781784"/>
            <a:ext cx="8865792" cy="37860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21010AC-6FFD-1DDF-8E5A-1D3578808298}"/>
              </a:ext>
            </a:extLst>
          </p:cNvPr>
          <p:cNvSpPr txBox="1"/>
          <p:nvPr/>
        </p:nvSpPr>
        <p:spPr>
          <a:xfrm>
            <a:off x="3770684" y="5658916"/>
            <a:ext cx="4650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兼顾标准与并联式的</a:t>
            </a:r>
            <a:r>
              <a:rPr lang="en-US" altLang="zh-CN" dirty="0"/>
              <a:t>PID</a:t>
            </a:r>
            <a:r>
              <a:rPr lang="zh-CN" altLang="en-US" dirty="0"/>
              <a:t>算法</a:t>
            </a:r>
            <a:endParaRPr lang="en-US" altLang="zh-CN" dirty="0"/>
          </a:p>
          <a:p>
            <a:pPr algn="ctr"/>
            <a:r>
              <a:rPr lang="zh-CN" altLang="en-US" dirty="0"/>
              <a:t>对于新平台通常只修改</a:t>
            </a:r>
            <a:r>
              <a:rPr lang="en-US" altLang="zh-CN" dirty="0"/>
              <a:t>K</a:t>
            </a:r>
            <a:r>
              <a:rPr lang="zh-CN" altLang="en-US" dirty="0"/>
              <a:t>即可达到较好的效果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FC4B664-8886-E582-71EC-17D4B0EC0E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84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3DAFC0BE-593C-D456-C016-FFA504D3F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14892"/>
            <a:ext cx="10515600" cy="30487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34A8298-3BB1-A235-C761-9561791E4399}"/>
              </a:ext>
            </a:extLst>
          </p:cNvPr>
          <p:cNvSpPr txBox="1"/>
          <p:nvPr/>
        </p:nvSpPr>
        <p:spPr>
          <a:xfrm>
            <a:off x="995819" y="1772433"/>
            <a:ext cx="578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采用上面的</a:t>
            </a:r>
            <a:r>
              <a:rPr lang="en-US" altLang="zh-CN" dirty="0"/>
              <a:t>PID</a:t>
            </a:r>
            <a:r>
              <a:rPr lang="zh-CN" altLang="en-US" dirty="0"/>
              <a:t>算法，我们对云台构建的控制算法如下：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99AF07F-5C32-2F6D-FEAA-54CB544C2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62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内容占位符 15">
            <a:extLst>
              <a:ext uri="{FF2B5EF4-FFF2-40B4-BE49-F238E27FC236}">
                <a16:creationId xmlns:a16="http://schemas.microsoft.com/office/drawing/2014/main" id="{F8C9B081-7EB1-0991-6914-0DE25B7E2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3446" y="866585"/>
            <a:ext cx="7448079" cy="5721306"/>
          </a:xfr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548E409-9590-C99A-2B15-9A80EBD04669}"/>
              </a:ext>
            </a:extLst>
          </p:cNvPr>
          <p:cNvSpPr txBox="1"/>
          <p:nvPr/>
        </p:nvSpPr>
        <p:spPr>
          <a:xfrm>
            <a:off x="926927" y="1753644"/>
            <a:ext cx="3594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为了验证其效果，我们采用</a:t>
            </a:r>
            <a:r>
              <a:rPr lang="en-US" altLang="zh-CN" dirty="0" err="1"/>
              <a:t>Matlab</a:t>
            </a:r>
            <a:r>
              <a:rPr lang="en-US" altLang="zh-CN" dirty="0"/>
              <a:t> Simulink </a:t>
            </a:r>
            <a:r>
              <a:rPr lang="zh-CN" altLang="en-US" dirty="0"/>
              <a:t>构建物理模型进行测试，模拟现实机构运行。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其中控制算法所采用的虚拟模型为</a:t>
            </a:r>
            <a:endParaRPr lang="en-US" altLang="zh-CN" dirty="0"/>
          </a:p>
          <a:p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678179-9DE9-93D8-D86A-33AB606B2591}"/>
                  </a:ext>
                </a:extLst>
              </p:cNvPr>
              <p:cNvSpPr txBox="1"/>
              <p:nvPr/>
            </p:nvSpPr>
            <p:spPr>
              <a:xfrm>
                <a:off x="-1044" y="3237849"/>
                <a:ext cx="6097044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27940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𝜏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𝐽</m:t>
                      </m:r>
                      <m:r>
                        <a:rPr lang="zh-CN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＊</m:t>
                      </m:r>
                      <m:f>
                        <m:f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800" kern="1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e>
                            <m:sup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800" kern="1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e>
                            <m:sup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𝐾</m:t>
                      </m:r>
                      <m:r>
                        <a:rPr lang="zh-CN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＊</m:t>
                      </m:r>
                      <m:f>
                        <m:f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800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1800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+(</m:t>
                      </m:r>
                      <m:sSub>
                        <m:sSub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1800" i="1" kern="100"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𝐺</m:t>
                      </m:r>
                      <m:r>
                        <m:rPr>
                          <m:sty m:val="p"/>
                        </m:rPr>
                        <a:rPr lang="en-US" altLang="zh-CN" sz="1800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⁡</m:t>
                      </m:r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𝑤</m:t>
                      </m:r>
                    </m:oMath>
                  </m:oMathPara>
                </a14:m>
                <a:endParaRPr lang="zh-CN" altLang="zh-CN" sz="1800" kern="100" dirty="0">
                  <a:effectLst/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C678179-9DE9-93D8-D86A-33AB606B2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44" y="3237849"/>
                <a:ext cx="6097044" cy="648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3609A703-7846-8973-5DB4-788350B966B0}"/>
              </a:ext>
            </a:extLst>
          </p:cNvPr>
          <p:cNvSpPr txBox="1"/>
          <p:nvPr/>
        </p:nvSpPr>
        <p:spPr>
          <a:xfrm>
            <a:off x="926927" y="4387500"/>
            <a:ext cx="40020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为贴近现实，</a:t>
            </a:r>
            <a:r>
              <a:rPr lang="en-US" altLang="zh-CN" dirty="0"/>
              <a:t>Simulink</a:t>
            </a:r>
            <a:r>
              <a:rPr lang="zh-CN" altLang="en-US" dirty="0"/>
              <a:t>模型做了非线性设置，云台之间的连接设置了弹性与摩擦力。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电机力矩也设定了最大值力矩值。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C73217C0-6594-D441-1B2C-5F2D74E1F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27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9" name="内容占位符 8">
            <a:extLst>
              <a:ext uri="{FF2B5EF4-FFF2-40B4-BE49-F238E27FC236}">
                <a16:creationId xmlns:a16="http://schemas.microsoft.com/office/drawing/2014/main" id="{1F74771C-2FC7-21B8-5E53-3D94E2B24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70844"/>
            <a:ext cx="10531758" cy="383719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9175F43-76BE-4CB5-779A-D3BBE70BC834}"/>
              </a:ext>
            </a:extLst>
          </p:cNvPr>
          <p:cNvSpPr txBox="1"/>
          <p:nvPr/>
        </p:nvSpPr>
        <p:spPr>
          <a:xfrm>
            <a:off x="3846826" y="5807282"/>
            <a:ext cx="4498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采用</a:t>
            </a:r>
            <a:r>
              <a:rPr lang="en-US" altLang="zh-CN" dirty="0" err="1"/>
              <a:t>Matlab</a:t>
            </a:r>
            <a:r>
              <a:rPr lang="zh-CN" altLang="en-US" dirty="0"/>
              <a:t>线性化模型，自动整定</a:t>
            </a:r>
            <a:r>
              <a:rPr lang="en-US" altLang="zh-CN" dirty="0"/>
              <a:t>PID</a:t>
            </a:r>
            <a:r>
              <a:rPr lang="zh-CN" altLang="en-US" dirty="0"/>
              <a:t>参数</a:t>
            </a:r>
            <a:endParaRPr lang="en-US" altLang="zh-CN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57AE14E-90BD-4FA7-6924-404D64786B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45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10" name="untitled">
            <a:hlinkClick r:id="" action="ppaction://media"/>
            <a:extLst>
              <a:ext uri="{FF2B5EF4-FFF2-40B4-BE49-F238E27FC236}">
                <a16:creationId xmlns:a16="http://schemas.microsoft.com/office/drawing/2014/main" id="{DD41D78B-25A4-2FE3-99D2-7782771DF4D6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6331" y="1583683"/>
            <a:ext cx="3260725" cy="4351338"/>
          </a:xfrm>
        </p:spPr>
      </p:pic>
      <p:pic>
        <p:nvPicPr>
          <p:cNvPr id="18" name="内容占位符 17">
            <a:extLst>
              <a:ext uri="{FF2B5EF4-FFF2-40B4-BE49-F238E27FC236}">
                <a16:creationId xmlns:a16="http://schemas.microsoft.com/office/drawing/2014/main" id="{90CD5DBE-7931-7916-2DEF-3BA7F8E5DE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117292" y="1583683"/>
            <a:ext cx="6429948" cy="3294062"/>
          </a:xfr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4B7E8ADD-0925-AE40-B58D-73793D85EEBD}"/>
              </a:ext>
            </a:extLst>
          </p:cNvPr>
          <p:cNvSpPr txBox="1"/>
          <p:nvPr/>
        </p:nvSpPr>
        <p:spPr>
          <a:xfrm>
            <a:off x="2964986" y="4877745"/>
            <a:ext cx="2460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蓝色为采用前馈控制</a:t>
            </a:r>
            <a:endParaRPr lang="en-US" altLang="zh-CN" dirty="0"/>
          </a:p>
          <a:p>
            <a:pPr algn="ctr"/>
            <a:r>
              <a:rPr lang="zh-CN" altLang="en-US" dirty="0"/>
              <a:t>红色为未采用前馈控制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4F8E75B-BF28-1A53-307C-8DEF96B81C22}"/>
              </a:ext>
            </a:extLst>
          </p:cNvPr>
          <p:cNvSpPr txBox="1"/>
          <p:nvPr/>
        </p:nvSpPr>
        <p:spPr>
          <a:xfrm>
            <a:off x="7658558" y="6040819"/>
            <a:ext cx="3695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Pitch</a:t>
            </a:r>
            <a:r>
              <a:rPr lang="zh-CN" altLang="en-US" dirty="0"/>
              <a:t>为红色方块，</a:t>
            </a:r>
            <a:r>
              <a:rPr lang="en-US" altLang="zh-CN" dirty="0"/>
              <a:t>Yaw</a:t>
            </a:r>
            <a:r>
              <a:rPr lang="zh-CN" altLang="en-US" dirty="0"/>
              <a:t>为蓝色方块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ECE11BC-86F3-FEEF-5A7D-F6CC26B59097}"/>
              </a:ext>
            </a:extLst>
          </p:cNvPr>
          <p:cNvSpPr txBox="1"/>
          <p:nvPr/>
        </p:nvSpPr>
        <p:spPr>
          <a:xfrm>
            <a:off x="2395920" y="5717653"/>
            <a:ext cx="3599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可以发现，采用前馈方式可以得到</a:t>
            </a:r>
            <a:endParaRPr lang="en-US" altLang="zh-CN" dirty="0"/>
          </a:p>
          <a:p>
            <a:pPr algn="ctr"/>
            <a:r>
              <a:rPr lang="zh-CN" altLang="en-US" b="1" dirty="0"/>
              <a:t>更快的收敛速度和更低的超调量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CAEC4E5-C490-56A7-AC1F-41FCAC9082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27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E4584A1F-D743-FE29-CCAB-5D6B40321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7116"/>
            <a:ext cx="10515600" cy="3030537"/>
          </a:xfr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3D3836A-302B-BDF5-77C1-484941C126DD}"/>
              </a:ext>
            </a:extLst>
          </p:cNvPr>
          <p:cNvSpPr txBox="1"/>
          <p:nvPr/>
        </p:nvSpPr>
        <p:spPr>
          <a:xfrm>
            <a:off x="2727929" y="5574082"/>
            <a:ext cx="6736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同理，在</a:t>
            </a:r>
            <a:r>
              <a:rPr lang="en-US" altLang="zh-CN" dirty="0"/>
              <a:t>Yaw</a:t>
            </a:r>
            <a:r>
              <a:rPr lang="zh-CN" altLang="en-US" dirty="0"/>
              <a:t>轴也可以进行相同的操作，以提高小陀螺的稳定性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43828F1-E51D-6859-0072-69E5A92B6D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053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团队介绍</a:t>
            </a:r>
          </a:p>
        </p:txBody>
      </p:sp>
      <p:pic>
        <p:nvPicPr>
          <p:cNvPr id="13" name="内容占位符 12">
            <a:extLst>
              <a:ext uri="{FF2B5EF4-FFF2-40B4-BE49-F238E27FC236}">
                <a16:creationId xmlns:a16="http://schemas.microsoft.com/office/drawing/2014/main" id="{362BED4A-9310-FF96-011E-BD1574B78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407" y="1773368"/>
            <a:ext cx="6523821" cy="4351338"/>
          </a:xfr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4EAA920-5C6A-3DAF-6A5A-1D1DF4B82F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72AD066-0D22-DDBF-6E9D-50042F816CC4}"/>
              </a:ext>
            </a:extLst>
          </p:cNvPr>
          <p:cNvSpPr txBox="1"/>
          <p:nvPr/>
        </p:nvSpPr>
        <p:spPr>
          <a:xfrm>
            <a:off x="838200" y="2933374"/>
            <a:ext cx="38931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我们</a:t>
            </a:r>
            <a:r>
              <a:rPr lang="en-US" altLang="zh-CN" dirty="0"/>
              <a:t>ADAM</a:t>
            </a:r>
            <a:r>
              <a:rPr lang="zh-CN" altLang="en-US" dirty="0"/>
              <a:t>战队成立于</a:t>
            </a:r>
            <a:r>
              <a:rPr lang="en-US" altLang="zh-CN" dirty="0"/>
              <a:t>2020</a:t>
            </a:r>
            <a:r>
              <a:rPr lang="zh-CN" altLang="en-US" dirty="0"/>
              <a:t>年，至今战队由</a:t>
            </a:r>
            <a:r>
              <a:rPr lang="en-US" altLang="zh-CN" dirty="0"/>
              <a:t>100</a:t>
            </a:r>
            <a:r>
              <a:rPr lang="zh-CN" altLang="en-US" dirty="0"/>
              <a:t>多位热爱机器人活动的工大学子组成，是一支跨院系、跨年级的创新实践团队。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在本年度比赛中，我们非常高兴能冲出复活赛，取得了全国赛的正式资格。</a:t>
            </a:r>
            <a:endParaRPr lang="en-US" altLang="zh-CN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08B4AE1-73CF-EEEA-41EE-69906A5B7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83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0197076D-A398-F029-97DC-B4470B3B7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206" y="1494990"/>
            <a:ext cx="5801784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9175F43-76BE-4CB5-779A-D3BBE70BC834}"/>
              </a:ext>
            </a:extLst>
          </p:cNvPr>
          <p:cNvSpPr txBox="1"/>
          <p:nvPr/>
        </p:nvSpPr>
        <p:spPr>
          <a:xfrm>
            <a:off x="838200" y="2377997"/>
            <a:ext cx="50991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与云台搭配的底盘控制也是不容忽略的重要部分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PID</a:t>
            </a:r>
            <a:r>
              <a:rPr lang="zh-CN" altLang="en-US" dirty="0"/>
              <a:t>输出值（即蓝色部分）常常会超出</a:t>
            </a:r>
            <a:r>
              <a:rPr lang="en-US" altLang="zh-CN" dirty="0"/>
              <a:t>M3508</a:t>
            </a:r>
            <a:r>
              <a:rPr lang="zh-CN" altLang="en-US" dirty="0"/>
              <a:t>电机的最大输出值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为了保证机器人实际运动趋势，对所有电机按比例缩放到能输出的电流范围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缩放比例</a:t>
            </a:r>
            <a:r>
              <a:rPr lang="en-US" altLang="zh-CN" dirty="0"/>
              <a:t>=</a:t>
            </a:r>
            <a:r>
              <a:rPr lang="zh-CN" altLang="en-US" dirty="0"/>
              <a:t>最高电流</a:t>
            </a:r>
            <a:r>
              <a:rPr lang="en-US" altLang="zh-CN" dirty="0"/>
              <a:t>/</a:t>
            </a:r>
            <a:r>
              <a:rPr lang="zh-CN" altLang="en-US" dirty="0"/>
              <a:t>最大值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8FD800-72CE-FBFF-82F4-15FAA660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97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内容占位符 14">
            <a:extLst>
              <a:ext uri="{FF2B5EF4-FFF2-40B4-BE49-F238E27FC236}">
                <a16:creationId xmlns:a16="http://schemas.microsoft.com/office/drawing/2014/main" id="{04B43FE5-D5F4-330E-ADB8-6181B307B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18369"/>
            <a:ext cx="10261600" cy="385667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9175F43-76BE-4CB5-779A-D3BBE70BC834}"/>
                  </a:ext>
                </a:extLst>
              </p:cNvPr>
              <p:cNvSpPr txBox="1"/>
              <p:nvPr/>
            </p:nvSpPr>
            <p:spPr>
              <a:xfrm>
                <a:off x="838200" y="1462816"/>
                <a:ext cx="9937750" cy="1238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zh-CN" altLang="en-US" dirty="0"/>
                  <a:t>由于没有测功台，在我们的摸索下，软功率控制目前的方案：</a:t>
                </a:r>
                <a:endParaRPr lang="en-US" altLang="zh-CN" dirty="0"/>
              </a:p>
              <a:p>
                <a:pPr marL="285750" indent="-285750"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zh-CN" altLang="zh-CN" i="1">
                            <a:latin typeface="Cambria Math" panose="02040503050406030204" pitchFamily="18" charset="0"/>
                          </a:rPr>
                          <m:t>底盘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𝑆𝑝𝑒𝑒</m:t>
                        </m:r>
                        <m:sSub>
                          <m:sSubPr>
                            <m:ctrlPr>
                              <a:rPr lang="zh-CN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𝐶𝑢𝑟𝑟𝑒𝑛</m:t>
                        </m:r>
                        <m:sSub>
                          <m:sSubPr>
                            <m:ctrlPr>
                              <a:rPr lang="zh-CN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𝑆𝑝𝑒𝑒</m:t>
                            </m:r>
                            <m:sSub>
                              <m:sSubPr>
                                <m:ctrlPr>
                                  <a:rPr lang="zh-CN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2∗</m:t>
                        </m:r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𝐶𝑢𝑟𝑟𝑒𝑛</m:t>
                            </m:r>
                            <m:sSub>
                              <m:sSubPr>
                                <m:ctrlPr>
                                  <a:rPr lang="zh-CN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𝐶𝑜𝑛𝑠𝑡𝑎𝑛𝑡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𝐸𝑓𝑓𝑖𝑐𝑖𝑒𝑛𝑡</m:t>
                        </m:r>
                      </m:e>
                    </m:nary>
                  </m:oMath>
                </a14:m>
                <a:endParaRPr lang="zh-CN" altLang="zh-CN" sz="1800" kern="100" dirty="0">
                  <a:effectLst/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上述式子中即代表 功率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力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速度 （功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力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距离） </a:t>
                </a:r>
                <a:r>
                  <a:rPr lang="en-US" altLang="zh-CN" dirty="0"/>
                  <a:t>+ </a:t>
                </a:r>
                <a:r>
                  <a:rPr lang="zh-CN" altLang="en-US" dirty="0"/>
                  <a:t>非线性项</a:t>
                </a:r>
                <a:endParaRPr lang="en-US" altLang="zh-CN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9175F43-76BE-4CB5-779A-D3BBE70BC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62816"/>
                <a:ext cx="9937750" cy="1238994"/>
              </a:xfrm>
              <a:prstGeom prst="rect">
                <a:avLst/>
              </a:prstGeom>
              <a:blipFill>
                <a:blip r:embed="rId4"/>
                <a:stretch>
                  <a:fillRect l="-552" t="-2956" b="-73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C68FD800-72CE-FBFF-82F4-15FAA660C9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05C50E6-C5C6-4163-42B8-2B197DB478EB}"/>
              </a:ext>
            </a:extLst>
          </p:cNvPr>
          <p:cNvSpPr txBox="1"/>
          <p:nvPr/>
        </p:nvSpPr>
        <p:spPr>
          <a:xfrm>
            <a:off x="3552291" y="6390373"/>
            <a:ext cx="450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实现函数（参考了西交利物浦大学的开源）</a:t>
            </a:r>
          </a:p>
        </p:txBody>
      </p:sp>
    </p:spTree>
    <p:extLst>
      <p:ext uri="{BB962C8B-B14F-4D97-AF65-F5344CB8AC3E}">
        <p14:creationId xmlns:p14="http://schemas.microsoft.com/office/powerpoint/2010/main" val="1324232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9175F43-76BE-4CB5-779A-D3BBE70BC834}"/>
                  </a:ext>
                </a:extLst>
              </p:cNvPr>
              <p:cNvSpPr txBox="1"/>
              <p:nvPr/>
            </p:nvSpPr>
            <p:spPr>
              <a:xfrm>
                <a:off x="838200" y="1462816"/>
                <a:ext cx="9937750" cy="1238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zh-CN" altLang="en-US" dirty="0"/>
                  <a:t>由于没有测功台，在我们的摸索下，软功率控制目前的方案：</a:t>
                </a:r>
                <a:endParaRPr lang="en-US" altLang="zh-CN" dirty="0"/>
              </a:p>
              <a:p>
                <a:pPr marL="285750" indent="-285750"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zh-CN" altLang="zh-CN" i="1">
                            <a:latin typeface="Cambria Math" panose="02040503050406030204" pitchFamily="18" charset="0"/>
                          </a:rPr>
                          <m:t>底盘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grow m:val="on"/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𝑆𝑝𝑒𝑒</m:t>
                        </m:r>
                        <m:sSub>
                          <m:sSubPr>
                            <m:ctrlPr>
                              <a:rPr lang="zh-CN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𝐶𝑢𝑟𝑟𝑒𝑛</m:t>
                        </m:r>
                        <m:sSub>
                          <m:sSubPr>
                            <m:ctrlPr>
                              <a:rPr lang="zh-CN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𝑆𝑝𝑒𝑒</m:t>
                            </m:r>
                            <m:sSub>
                              <m:sSubPr>
                                <m:ctrlPr>
                                  <a:rPr lang="zh-CN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2∗</m:t>
                        </m:r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𝐶𝑢𝑟𝑟𝑒𝑛</m:t>
                            </m:r>
                            <m:sSub>
                              <m:sSubPr>
                                <m:ctrlPr>
                                  <a:rPr lang="zh-CN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𝐶𝑜𝑛𝑠𝑡𝑎𝑛𝑡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𝐸𝑓𝑓𝑖𝑐𝑖𝑒𝑛𝑡</m:t>
                        </m:r>
                      </m:e>
                    </m:nary>
                  </m:oMath>
                </a14:m>
                <a:endParaRPr lang="zh-CN" altLang="zh-CN" sz="1800" kern="100" dirty="0">
                  <a:effectLst/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spcAft>
                    <a:spcPts val="1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上述式子中即代表 功率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力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速度 （功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力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距离） </a:t>
                </a:r>
                <a:r>
                  <a:rPr lang="en-US" altLang="zh-CN" dirty="0"/>
                  <a:t>+ </a:t>
                </a:r>
                <a:r>
                  <a:rPr lang="zh-CN" altLang="en-US" dirty="0"/>
                  <a:t>非线性项</a:t>
                </a:r>
                <a:endParaRPr lang="en-US" altLang="zh-CN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9175F43-76BE-4CB5-779A-D3BBE70BC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62816"/>
                <a:ext cx="9937750" cy="1238994"/>
              </a:xfrm>
              <a:prstGeom prst="rect">
                <a:avLst/>
              </a:prstGeom>
              <a:blipFill>
                <a:blip r:embed="rId3"/>
                <a:stretch>
                  <a:fillRect l="-552" t="-2956" b="-73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C68FD800-72CE-FBFF-82F4-15FAA660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  <p:sp>
        <p:nvSpPr>
          <p:cNvPr id="18" name="内容占位符 17">
            <a:extLst>
              <a:ext uri="{FF2B5EF4-FFF2-40B4-BE49-F238E27FC236}">
                <a16:creationId xmlns:a16="http://schemas.microsoft.com/office/drawing/2014/main" id="{0F2BBEE7-CD3D-8135-4874-8C31708A6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4311349"/>
            <a:ext cx="7905750" cy="4619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CN" altLang="en-US" dirty="0"/>
              <a:t>限制功率</a:t>
            </a:r>
            <a:r>
              <a:rPr lang="en-US" altLang="zh-CN" dirty="0"/>
              <a:t>/</a:t>
            </a:r>
            <a:r>
              <a:rPr lang="zh-CN" altLang="en-US" dirty="0"/>
              <a:t>底盘预测功率</a:t>
            </a:r>
            <a:r>
              <a:rPr lang="en-US" altLang="zh-CN" dirty="0"/>
              <a:t>=</a:t>
            </a:r>
            <a:r>
              <a:rPr lang="zh-CN" altLang="en-US" dirty="0"/>
              <a:t>所需缩减的力矩比</a:t>
            </a:r>
          </a:p>
        </p:txBody>
      </p:sp>
    </p:spTree>
    <p:extLst>
      <p:ext uri="{BB962C8B-B14F-4D97-AF65-F5344CB8AC3E}">
        <p14:creationId xmlns:p14="http://schemas.microsoft.com/office/powerpoint/2010/main" val="589273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D70062-11D6-D49D-ECC3-713D6D66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嵌入式硬件设计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2CC873-FD73-EA31-B5A0-9286493C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altLang="zh-CN" dirty="0">
                <a:solidFill>
                  <a:schemeClr val="tx1"/>
                </a:solidFill>
              </a:rPr>
              <a:t>——</a:t>
            </a:r>
            <a:r>
              <a:rPr lang="zh-CN" altLang="en-US" dirty="0">
                <a:solidFill>
                  <a:schemeClr val="tx1"/>
                </a:solidFill>
              </a:rPr>
              <a:t>很少，但很重要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0231C-144C-100F-A5CB-40C06DB5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F7680357-F60F-6570-FF3A-1309FA849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5429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109796-14F8-009C-09B8-E17C395A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嵌入式硬件设计</a:t>
            </a: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E71E0E1-9031-FC20-2FB4-ECA7C8DFAB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t="6136" r="18267" b="22184"/>
          <a:stretch/>
        </p:blipFill>
        <p:spPr>
          <a:xfrm>
            <a:off x="6242050" y="1814078"/>
            <a:ext cx="5210169" cy="408289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CD264A-34EC-4C52-2CEA-8D59A672A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1" name="椭圆 10">
            <a:extLst>
              <a:ext uri="{FF2B5EF4-FFF2-40B4-BE49-F238E27FC236}">
                <a16:creationId xmlns:a16="http://schemas.microsoft.com/office/drawing/2014/main" id="{34B471D5-FBF5-3392-8595-1CBA8045572F}"/>
              </a:ext>
            </a:extLst>
          </p:cNvPr>
          <p:cNvSpPr/>
          <p:nvPr/>
        </p:nvSpPr>
        <p:spPr>
          <a:xfrm>
            <a:off x="5511452" y="3187873"/>
            <a:ext cx="2066796" cy="2066796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50800" dist="139700" dir="18300000" sx="109000" sy="109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9C6E4D6-3CA4-1F93-52E1-6C96CAC92D24}"/>
              </a:ext>
            </a:extLst>
          </p:cNvPr>
          <p:cNvCxnSpPr>
            <a:cxnSpLocks/>
            <a:stCxn id="11" idx="0"/>
          </p:cNvCxnSpPr>
          <p:nvPr/>
        </p:nvCxnSpPr>
        <p:spPr>
          <a:xfrm>
            <a:off x="6544850" y="3187873"/>
            <a:ext cx="1935271" cy="13152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993498B8-CDDF-1BF1-BA4B-42103A219B7C}"/>
              </a:ext>
            </a:extLst>
          </p:cNvPr>
          <p:cNvCxnSpPr>
            <a:cxnSpLocks/>
          </p:cNvCxnSpPr>
          <p:nvPr/>
        </p:nvCxnSpPr>
        <p:spPr>
          <a:xfrm flipV="1">
            <a:off x="6989523" y="4221271"/>
            <a:ext cx="1797485" cy="94571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椭圆 19">
            <a:extLst>
              <a:ext uri="{FF2B5EF4-FFF2-40B4-BE49-F238E27FC236}">
                <a16:creationId xmlns:a16="http://schemas.microsoft.com/office/drawing/2014/main" id="{6213C695-912A-C728-E557-1ED796634F3B}"/>
              </a:ext>
            </a:extLst>
          </p:cNvPr>
          <p:cNvSpPr/>
          <p:nvPr/>
        </p:nvSpPr>
        <p:spPr>
          <a:xfrm>
            <a:off x="8105161" y="3313775"/>
            <a:ext cx="956960" cy="95696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7F82324-C1E9-88EC-8DFE-54EA81ABEF42}"/>
              </a:ext>
            </a:extLst>
          </p:cNvPr>
          <p:cNvSpPr txBox="1"/>
          <p:nvPr/>
        </p:nvSpPr>
        <p:spPr>
          <a:xfrm>
            <a:off x="989556" y="1947797"/>
            <a:ext cx="43527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分电板设计是最基础的一个</a:t>
            </a:r>
            <a:endParaRPr lang="en-US" altLang="zh-CN" dirty="0"/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按</a:t>
            </a:r>
            <a:r>
              <a:rPr lang="en-US" altLang="zh-CN" dirty="0"/>
              <a:t>10A</a:t>
            </a:r>
            <a:r>
              <a:rPr lang="zh-CN" altLang="en-US" dirty="0"/>
              <a:t>单面表层电流，走线宽度根据</a:t>
            </a:r>
            <a:r>
              <a:rPr lang="en-US" altLang="zh-CN" dirty="0"/>
              <a:t>IPC-2221 </a:t>
            </a:r>
            <a:r>
              <a:rPr lang="zh-CN" altLang="en-US" dirty="0"/>
              <a:t>标准计算，应不少于</a:t>
            </a:r>
            <a:r>
              <a:rPr lang="en-US" altLang="zh-CN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7.19mm</a:t>
            </a:r>
            <a:r>
              <a:rPr lang="zh-CN" altLang="en-US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，约</a:t>
            </a:r>
            <a:r>
              <a:rPr lang="en-US" altLang="zh-CN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283.24mil</a:t>
            </a:r>
            <a:r>
              <a:rPr lang="zh-CN" altLang="en-US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800" kern="1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kern="100" dirty="0"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kern="100" dirty="0"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CAN</a:t>
            </a:r>
            <a:r>
              <a:rPr lang="zh-CN" altLang="zh-CN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总线</a:t>
            </a:r>
            <a:r>
              <a:rPr lang="zh-CN" altLang="en-US" kern="100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增加</a:t>
            </a:r>
            <a:r>
              <a:rPr lang="en-US" altLang="zh-CN" kern="100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ESD</a:t>
            </a:r>
            <a:r>
              <a:rPr lang="zh-CN" altLang="en-US" sz="18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静电保护提高极端环境下的稳定性</a:t>
            </a:r>
            <a:endParaRPr lang="en-US" altLang="zh-CN" sz="1800" kern="1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kern="100" dirty="0"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kern="100" dirty="0"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kern="100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电源为了防止反接，增加肖特基二极管（若考虑电压尖峰则</a:t>
            </a:r>
            <a:r>
              <a:rPr lang="en-US" altLang="zh-CN" kern="100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TVS</a:t>
            </a:r>
            <a:r>
              <a:rPr lang="zh-CN" altLang="en-US" kern="100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更合适）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181D073F-72E6-BD50-B881-9612B9913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13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D70062-11D6-D49D-ECC3-713D6D66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未来的开发计划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2CC873-FD73-EA31-B5A0-9286493C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altLang="zh-CN" dirty="0">
                <a:solidFill>
                  <a:schemeClr val="tx1"/>
                </a:solidFill>
              </a:rPr>
              <a:t>——</a:t>
            </a:r>
            <a:r>
              <a:rPr lang="en-US" altLang="zh-CN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PingFang SC"/>
              </a:rPr>
              <a:t>THE FUTURE OF POSSIBLE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0231C-144C-100F-A5CB-40C06DB5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CAC7218-DAA4-7D82-1B8B-D0033709E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168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A8A944-916A-3F3E-50BA-B7CCDDBC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未来的开发计划</a:t>
            </a:r>
          </a:p>
        </p:txBody>
      </p:sp>
      <p:graphicFrame>
        <p:nvGraphicFramePr>
          <p:cNvPr id="7" name="内容占位符 6">
            <a:extLst>
              <a:ext uri="{FF2B5EF4-FFF2-40B4-BE49-F238E27FC236}">
                <a16:creationId xmlns:a16="http://schemas.microsoft.com/office/drawing/2014/main" id="{465490B2-92D9-8486-E5B9-F1A319AEFB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35887"/>
              </p:ext>
            </p:extLst>
          </p:nvPr>
        </p:nvGraphicFramePr>
        <p:xfrm>
          <a:off x="309274" y="1444886"/>
          <a:ext cx="11514426" cy="5349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16E9C723-14A5-A7E7-45B8-6D884543E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6F9B16-D4B5-2BB9-772E-0FCBB1FE10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8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A8A944-916A-3F3E-50BA-B7CCDDBC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未来的开发计划</a:t>
            </a:r>
          </a:p>
        </p:txBody>
      </p:sp>
      <p:pic>
        <p:nvPicPr>
          <p:cNvPr id="12" name="内容占位符 11">
            <a:extLst>
              <a:ext uri="{FF2B5EF4-FFF2-40B4-BE49-F238E27FC236}">
                <a16:creationId xmlns:a16="http://schemas.microsoft.com/office/drawing/2014/main" id="{81297256-7FC1-6D4D-EED3-7811BC7C29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39692" y="2347262"/>
            <a:ext cx="3361057" cy="2990633"/>
          </a:xfr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6E9C723-14A5-A7E7-45B8-6D884543E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6F9B16-D4B5-2BB9-772E-0FCBB1FE1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  <p:pic>
        <p:nvPicPr>
          <p:cNvPr id="10" name="内容占位符 9">
            <a:extLst>
              <a:ext uri="{FF2B5EF4-FFF2-40B4-BE49-F238E27FC236}">
                <a16:creationId xmlns:a16="http://schemas.microsoft.com/office/drawing/2014/main" id="{7E99BC7D-FC7F-3B37-15AB-AF6F7EC9EF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838200" y="2574539"/>
            <a:ext cx="3873956" cy="2536081"/>
          </a:xfr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942A59B-2AFB-7C71-DE88-9F1D2DEE5A2F}"/>
              </a:ext>
            </a:extLst>
          </p:cNvPr>
          <p:cNvSpPr txBox="1"/>
          <p:nvPr/>
        </p:nvSpPr>
        <p:spPr>
          <a:xfrm>
            <a:off x="1713028" y="5475681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PET PX4</a:t>
            </a:r>
            <a:r>
              <a:rPr lang="zh-CN" altLang="en-US" dirty="0"/>
              <a:t>飞控 </a:t>
            </a:r>
            <a:r>
              <a:rPr lang="en-US" altLang="zh-CN" dirty="0"/>
              <a:t>H750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01A6CE7-81B6-2A9D-C063-DD01BEA4CFC7}"/>
              </a:ext>
            </a:extLst>
          </p:cNvPr>
          <p:cNvSpPr txBox="1"/>
          <p:nvPr/>
        </p:nvSpPr>
        <p:spPr>
          <a:xfrm>
            <a:off x="5449867" y="5475681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达妙科技</a:t>
            </a:r>
            <a:r>
              <a:rPr lang="en-US" altLang="zh-CN" dirty="0"/>
              <a:t>H723</a:t>
            </a:r>
            <a:r>
              <a:rPr lang="zh-CN" altLang="en-US" dirty="0"/>
              <a:t>开发板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CCA67EE-5093-639B-B724-5BA65D69AD99}"/>
              </a:ext>
            </a:extLst>
          </p:cNvPr>
          <p:cNvSpPr txBox="1"/>
          <p:nvPr/>
        </p:nvSpPr>
        <p:spPr>
          <a:xfrm>
            <a:off x="9403112" y="2347262"/>
            <a:ext cx="158797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/>
              <a:t>?</a:t>
            </a:r>
            <a:endParaRPr lang="zh-CN" altLang="en-US" sz="199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40750AF-1CA1-42F5-24ED-52D2781AD19D}"/>
              </a:ext>
            </a:extLst>
          </p:cNvPr>
          <p:cNvSpPr txBox="1"/>
          <p:nvPr/>
        </p:nvSpPr>
        <p:spPr>
          <a:xfrm>
            <a:off x="9308072" y="5475681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新的自制开发板</a:t>
            </a:r>
          </a:p>
        </p:txBody>
      </p:sp>
    </p:spTree>
    <p:extLst>
      <p:ext uri="{BB962C8B-B14F-4D97-AF65-F5344CB8AC3E}">
        <p14:creationId xmlns:p14="http://schemas.microsoft.com/office/powerpoint/2010/main" val="2694312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03A3D7D0-54BB-CB76-1C8B-BF84C25197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感谢各位同学和老师们！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9EACE570-E5A3-7B9B-1D1D-EE60E3892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17048"/>
            <a:ext cx="9144000" cy="1655762"/>
          </a:xfrm>
        </p:spPr>
        <p:txBody>
          <a:bodyPr/>
          <a:lstStyle/>
          <a:p>
            <a:r>
              <a:rPr lang="zh-CN" altLang="en-US" dirty="0"/>
              <a:t>汇报人：李杰相</a:t>
            </a:r>
            <a:endParaRPr lang="en-US" altLang="zh-CN" dirty="0"/>
          </a:p>
          <a:p>
            <a:r>
              <a:rPr lang="en-US" altLang="zh-CN" sz="1800" dirty="0"/>
              <a:t>Blog: blog.sethome.cc </a:t>
            </a:r>
          </a:p>
          <a:p>
            <a:r>
              <a:rPr lang="en-US" altLang="zh-CN" sz="1800" dirty="0"/>
              <a:t>Email: sethomebyset@foxmail.com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0C4DB4-DDD6-0B08-BC01-114484A28124}"/>
              </a:ext>
            </a:extLst>
          </p:cNvPr>
          <p:cNvSpPr txBox="1"/>
          <p:nvPr/>
        </p:nvSpPr>
        <p:spPr>
          <a:xfrm>
            <a:off x="1604191" y="508969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ADAM</a:t>
            </a:r>
            <a:r>
              <a:rPr lang="zh-CN" altLang="en-US" dirty="0"/>
              <a:t>战队官网：</a:t>
            </a:r>
            <a:r>
              <a:rPr lang="en-US" altLang="zh-CN" dirty="0"/>
              <a:t>adam.sethome.cc                          </a:t>
            </a:r>
            <a:r>
              <a:rPr lang="zh-CN" altLang="en-US" dirty="0"/>
              <a:t>微信公众号：齐鲁工大</a:t>
            </a:r>
            <a:r>
              <a:rPr lang="en-US" altLang="zh-CN" dirty="0"/>
              <a:t>ADAM</a:t>
            </a:r>
            <a:r>
              <a:rPr lang="zh-CN" altLang="en-US" dirty="0"/>
              <a:t>战队</a:t>
            </a:r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4AB658-EAC7-531D-9017-B6B3F0F26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612" y="844980"/>
            <a:ext cx="4286250" cy="55476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8B1CC9B-F09D-FDA8-8572-672A5A782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335" y="545563"/>
            <a:ext cx="939430" cy="93943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6EB9EB2-871D-D192-424C-CB3BA9A691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9802" y="5652546"/>
            <a:ext cx="989459" cy="97159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7A54456-A9C5-5C22-8658-71D358C62F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1270" y="5678367"/>
            <a:ext cx="989459" cy="979414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32D1243D-666C-EB40-1473-86B5EFFE62FF}"/>
              </a:ext>
            </a:extLst>
          </p:cNvPr>
          <p:cNvSpPr/>
          <p:nvPr/>
        </p:nvSpPr>
        <p:spPr>
          <a:xfrm>
            <a:off x="4089746" y="3686046"/>
            <a:ext cx="613780" cy="613780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F917A41-4929-8E26-CD95-90F1F34241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563" r="6210" b="5636"/>
          <a:stretch/>
        </p:blipFill>
        <p:spPr>
          <a:xfrm>
            <a:off x="8209204" y="5613073"/>
            <a:ext cx="1059904" cy="10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02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70DEC-C8B7-2234-4EEF-6005C9C01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控制系统设计</a:t>
            </a:r>
            <a:r>
              <a:rPr lang="en-US" altLang="zh-CN" dirty="0"/>
              <a:t>——</a:t>
            </a:r>
            <a:br>
              <a:rPr lang="en-US" altLang="zh-CN" dirty="0"/>
            </a:br>
            <a:r>
              <a:rPr lang="zh-CN" altLang="en-US" dirty="0"/>
              <a:t>对底盘运动的思考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CB7D7DF-3134-04CE-C1F2-DD1E5289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9175F43-76BE-4CB5-779A-D3BBE70BC834}"/>
              </a:ext>
            </a:extLst>
          </p:cNvPr>
          <p:cNvSpPr txBox="1"/>
          <p:nvPr/>
        </p:nvSpPr>
        <p:spPr>
          <a:xfrm>
            <a:off x="838200" y="1866052"/>
            <a:ext cx="50991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除了上面提到的动力混控之外，我们还注意到机器人在高速移动时，轮子载荷的转移造成的移动误差。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在汽车上，这种系统通常称为（</a:t>
            </a:r>
            <a:r>
              <a:rPr lang="en-US" altLang="zh-CN" dirty="0"/>
              <a:t>Traction Control System,</a:t>
            </a:r>
            <a:r>
              <a:rPr lang="zh-CN" altLang="en-US" dirty="0"/>
              <a:t> </a:t>
            </a:r>
            <a:r>
              <a:rPr lang="en-US" altLang="zh-CN" dirty="0"/>
              <a:t>TCS</a:t>
            </a:r>
            <a:r>
              <a:rPr lang="zh-CN" altLang="en-US" dirty="0"/>
              <a:t>）牵引力控制系统。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我们尝试过整体建模，但是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68FD800-72CE-FBFF-82F4-15FAA660C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FA028D44-9B8F-73C7-8BE6-0C6E2A308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65" y="1494990"/>
            <a:ext cx="4864350" cy="24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CCFAABF-48D0-E9E0-8631-96A2DCFF3097}"/>
              </a:ext>
            </a:extLst>
          </p:cNvPr>
          <p:cNvSpPr txBox="1"/>
          <p:nvPr/>
        </p:nvSpPr>
        <p:spPr>
          <a:xfrm>
            <a:off x="7114935" y="3901764"/>
            <a:ext cx="3143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/>
              <a:t>车辆在上坡时，后轮负荷增加</a:t>
            </a:r>
            <a:endParaRPr lang="en-US" altLang="zh-CN" dirty="0"/>
          </a:p>
          <a:p>
            <a:pPr algn="ctr"/>
            <a:r>
              <a:rPr lang="en-US" altLang="zh-CN" sz="1100" dirty="0"/>
              <a:t>*</a:t>
            </a:r>
            <a:r>
              <a:rPr lang="zh-CN" altLang="en-US" sz="1100" dirty="0"/>
              <a:t>图片截取自</a:t>
            </a:r>
            <a:r>
              <a:rPr lang="en-US" altLang="zh-CN" sz="1100" dirty="0"/>
              <a:t>SAE《</a:t>
            </a:r>
            <a:r>
              <a:rPr lang="zh-CN" altLang="en-US" sz="1100" dirty="0"/>
              <a:t>车辆运动学</a:t>
            </a:r>
            <a:r>
              <a:rPr lang="en-US" altLang="zh-CN" sz="1100" dirty="0"/>
              <a:t>》</a:t>
            </a:r>
            <a:endParaRPr lang="zh-CN" altLang="en-US" sz="11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C03CD2B-AE9D-C8D6-39A7-AFCA7A426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999" y="4525263"/>
            <a:ext cx="3493831" cy="1445032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A41EFEB-C314-DD70-8193-90DACC2E45E2}"/>
              </a:ext>
            </a:extLst>
          </p:cNvPr>
          <p:cNvSpPr txBox="1"/>
          <p:nvPr/>
        </p:nvSpPr>
        <p:spPr>
          <a:xfrm>
            <a:off x="7114934" y="5974337"/>
            <a:ext cx="3143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前后轮静态负荷与角度的关系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1082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D70062-11D6-D49D-ECC3-713D6D66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嵌入式代码设计思路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2CC873-FD73-EA31-B5A0-9286493C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altLang="zh-CN" dirty="0">
                <a:solidFill>
                  <a:schemeClr val="tx1"/>
                </a:solidFill>
              </a:rPr>
              <a:t>——</a:t>
            </a:r>
            <a:r>
              <a:rPr lang="zh-CN" altLang="en-US" dirty="0">
                <a:solidFill>
                  <a:schemeClr val="tx1"/>
                </a:solidFill>
              </a:rPr>
              <a:t>关于有效降低开发复杂度的方法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0231C-144C-100F-A5CB-40C06DB5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A52CC1-3B6E-8559-B5E5-EAB61CF3B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5296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嵌入式代码设计思路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508E57F-0531-835C-AB7C-F39770261B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32872"/>
            <a:ext cx="5524423" cy="4873659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D51BE5B-44A6-6D6D-71F2-13F198A460B7}"/>
              </a:ext>
            </a:extLst>
          </p:cNvPr>
          <p:cNvSpPr txBox="1"/>
          <p:nvPr/>
        </p:nvSpPr>
        <p:spPr>
          <a:xfrm>
            <a:off x="838200" y="2438540"/>
            <a:ext cx="46756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总体上，代码总共分四层，</a:t>
            </a:r>
            <a:r>
              <a:rPr lang="zh-CN" altLang="en-US" b="1" dirty="0"/>
              <a:t>包括应用层，软件层，硬件层及驱动层。</a:t>
            </a:r>
            <a:endParaRPr lang="en-US" altLang="zh-CN" b="1" dirty="0"/>
          </a:p>
          <a:p>
            <a:endParaRPr lang="en-US" altLang="zh-CN" dirty="0"/>
          </a:p>
          <a:p>
            <a:r>
              <a:rPr lang="zh-CN" altLang="en-US" dirty="0"/>
              <a:t>每层之间相互独立，只能向下调用模块，从而兼顾了可移植性。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应用层的任务全部运行在</a:t>
            </a:r>
            <a:r>
              <a:rPr lang="en-US" altLang="zh-CN" dirty="0" err="1"/>
              <a:t>FreeRTOS</a:t>
            </a:r>
            <a:r>
              <a:rPr lang="zh-CN" altLang="en-US" dirty="0"/>
              <a:t>系统上。其余层的运行如有需要，则会由定时器触发运行。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C2FB883-E27A-5855-1CAD-A170B664A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A395CB-8BE6-F2BA-A230-0D0644D533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53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508E57F-0531-835C-AB7C-F39770261B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04" y="225585"/>
            <a:ext cx="7415831" cy="6542265"/>
          </a:xfr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7E0A3A5-6A37-A340-ABBA-591FD26924A2}"/>
              </a:ext>
            </a:extLst>
          </p:cNvPr>
          <p:cNvSpPr txBox="1"/>
          <p:nvPr/>
        </p:nvSpPr>
        <p:spPr>
          <a:xfrm>
            <a:off x="634379" y="1736861"/>
            <a:ext cx="34109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双看门狗确保程序意外死机时能自动重启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IMU</a:t>
            </a:r>
            <a:r>
              <a:rPr lang="zh-CN" altLang="en-US" dirty="0"/>
              <a:t>通过定时器严格触发保证了</a:t>
            </a:r>
            <a:r>
              <a:rPr lang="en-US" altLang="zh-CN" dirty="0"/>
              <a:t>1000Hz</a:t>
            </a:r>
            <a:r>
              <a:rPr lang="zh-CN" altLang="en-US" dirty="0"/>
              <a:t>更新间隔的稳定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USB CDC</a:t>
            </a:r>
            <a:r>
              <a:rPr lang="zh-CN" altLang="en-US" dirty="0"/>
              <a:t>虚拟串口确保了与上位机连接的稳定性</a:t>
            </a:r>
            <a:r>
              <a:rPr lang="en-US" altLang="zh-CN" dirty="0"/>
              <a:t>&amp;</a:t>
            </a:r>
            <a:r>
              <a:rPr lang="zh-CN" altLang="en-US" dirty="0"/>
              <a:t>速度（约</a:t>
            </a:r>
            <a:r>
              <a:rPr lang="en-US" altLang="zh-CN" dirty="0"/>
              <a:t>300Kb/s)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代码编写</a:t>
            </a:r>
            <a:r>
              <a:rPr lang="en-US" altLang="zh-CN" dirty="0"/>
              <a:t>+</a:t>
            </a:r>
            <a:r>
              <a:rPr lang="zh-CN" altLang="en-US" dirty="0"/>
              <a:t>测试的时间比例约占</a:t>
            </a:r>
            <a:r>
              <a:rPr lang="en-US" altLang="zh-CN" dirty="0"/>
              <a:t>1</a:t>
            </a:r>
            <a:r>
              <a:rPr lang="zh-CN" altLang="en-US" dirty="0"/>
              <a:t>：</a:t>
            </a:r>
            <a:r>
              <a:rPr lang="en-US" altLang="zh-CN" dirty="0"/>
              <a:t>1</a:t>
            </a:r>
            <a:r>
              <a:rPr lang="zh-CN" altLang="en-US" dirty="0"/>
              <a:t>（</a:t>
            </a:r>
            <a:r>
              <a:rPr lang="en-US" altLang="zh-CN" dirty="0"/>
              <a:t>@《</a:t>
            </a:r>
            <a:r>
              <a:rPr lang="zh-CN" altLang="en-US" dirty="0"/>
              <a:t>人月传说</a:t>
            </a:r>
            <a:r>
              <a:rPr lang="en-US" altLang="zh-CN" dirty="0"/>
              <a:t>》</a:t>
            </a:r>
            <a:r>
              <a:rPr lang="zh-CN" altLang="en-US" dirty="0"/>
              <a:t>）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1074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嵌入式代码设计思路</a:t>
            </a:r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2C8B0951-32D5-73CC-0295-982AC2693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48" y="1690688"/>
            <a:ext cx="6730345" cy="3644852"/>
          </a:xfr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1F363A7-1EB6-27AE-CC24-6D7C4399E79D}"/>
              </a:ext>
            </a:extLst>
          </p:cNvPr>
          <p:cNvSpPr txBox="1"/>
          <p:nvPr/>
        </p:nvSpPr>
        <p:spPr>
          <a:xfrm>
            <a:off x="4940876" y="5533535"/>
            <a:ext cx="231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每个模块的内部逻辑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110A13E-A50D-519C-B5F0-DDB29F20E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1055830-B6D6-1FC6-EEB9-2FFBB2CF1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49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97345"/>
            <a:ext cx="9144000" cy="974152"/>
          </a:xfrm>
        </p:spPr>
        <p:txBody>
          <a:bodyPr>
            <a:normAutofit/>
          </a:bodyPr>
          <a:lstStyle/>
          <a:p>
            <a:r>
              <a:rPr lang="zh-CN" altLang="en-US" dirty="0"/>
              <a:t>三个月</a:t>
            </a:r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F7C1CE9C-EC0C-DECD-8D9A-0F947BED6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552" y="2777192"/>
            <a:ext cx="10466895" cy="583463"/>
          </a:xfrm>
        </p:spPr>
        <p:txBody>
          <a:bodyPr/>
          <a:lstStyle/>
          <a:p>
            <a:r>
              <a:rPr lang="zh-CN" altLang="en-US" dirty="0"/>
              <a:t>我们可以非常自豪地说，基于以上架构，能让大一新生上手时间缩短到</a:t>
            </a:r>
          </a:p>
        </p:txBody>
      </p:sp>
    </p:spTree>
    <p:extLst>
      <p:ext uri="{BB962C8B-B14F-4D97-AF65-F5344CB8AC3E}">
        <p14:creationId xmlns:p14="http://schemas.microsoft.com/office/powerpoint/2010/main" val="3076888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0D70062-11D6-D49D-ECC3-713D6D66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嵌入式代码性能优化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82CC873-FD73-EA31-B5A0-9286493C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altLang="zh-CN" dirty="0">
                <a:solidFill>
                  <a:schemeClr val="tx1"/>
                </a:solidFill>
              </a:rPr>
              <a:t>——STM32F4</a:t>
            </a:r>
            <a:r>
              <a:rPr lang="zh-CN" altLang="en-US" dirty="0">
                <a:solidFill>
                  <a:schemeClr val="tx1"/>
                </a:solidFill>
              </a:rPr>
              <a:t>的性能的进一步压榨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10231C-144C-100F-A5CB-40C06DB5E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2353193-AA2F-2B6D-92CF-58D1B9725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4171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D79F51-9679-CD7E-8B2B-BC1329B7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嵌入式代码优化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9976A0-BE12-BB79-045B-6E29350E2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5272" cy="4351338"/>
          </a:xfrm>
        </p:spPr>
        <p:txBody>
          <a:bodyPr>
            <a:normAutofit lnSpcReduction="10000"/>
          </a:bodyPr>
          <a:lstStyle/>
          <a:p>
            <a:r>
              <a:rPr lang="en-US" altLang="zh-CN" dirty="0"/>
              <a:t>FIR</a:t>
            </a:r>
            <a:r>
              <a:rPr lang="zh-CN" altLang="en-US" dirty="0"/>
              <a:t>滤波器常用于陀螺仪低通滤波等的数据处理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但其性能消耗相对较高，时间复杂度为</a:t>
            </a:r>
            <a:r>
              <a:rPr lang="pt-BR" altLang="zh-CN" dirty="0"/>
              <a:t>O(</a:t>
            </a:r>
            <a:r>
              <a:rPr lang="en-US" altLang="zh-CN" dirty="0"/>
              <a:t>N</a:t>
            </a:r>
            <a:r>
              <a:rPr lang="pt-BR" altLang="zh-CN" dirty="0"/>
              <a:t>)</a:t>
            </a:r>
            <a:r>
              <a:rPr lang="zh-CN" altLang="en-US" dirty="0"/>
              <a:t>。采用</a:t>
            </a:r>
            <a:r>
              <a:rPr lang="en-US" altLang="zh-CN" dirty="0"/>
              <a:t>FFT</a:t>
            </a:r>
            <a:r>
              <a:rPr lang="zh-CN" altLang="en-US" dirty="0"/>
              <a:t>算法可以降低到</a:t>
            </a:r>
            <a:r>
              <a:rPr lang="en-US" altLang="zh-CN" dirty="0"/>
              <a:t>O(</a:t>
            </a:r>
            <a:r>
              <a:rPr lang="en-US" altLang="zh-CN" dirty="0" err="1"/>
              <a:t>LogN</a:t>
            </a:r>
            <a:r>
              <a:rPr lang="en-US" altLang="zh-CN" dirty="0"/>
              <a:t>)</a:t>
            </a:r>
          </a:p>
          <a:p>
            <a:endParaRPr lang="en-US" altLang="zh-CN" dirty="0"/>
          </a:p>
          <a:p>
            <a:r>
              <a:rPr lang="zh-CN" altLang="en-US" dirty="0"/>
              <a:t>我们</a:t>
            </a:r>
            <a:r>
              <a:rPr lang="en-US" altLang="zh-CN" dirty="0"/>
              <a:t>IMU</a:t>
            </a:r>
            <a:r>
              <a:rPr lang="zh-CN" altLang="en-US" dirty="0"/>
              <a:t>所使用的低通滤波器的阶数为</a:t>
            </a:r>
            <a:r>
              <a:rPr lang="en-US" altLang="zh-CN" dirty="0"/>
              <a:t>25</a:t>
            </a:r>
            <a:r>
              <a:rPr lang="zh-CN" altLang="en-US" dirty="0"/>
              <a:t>阶，同时运行</a:t>
            </a:r>
            <a:r>
              <a:rPr lang="en-US" altLang="zh-CN" dirty="0"/>
              <a:t>6</a:t>
            </a:r>
            <a:r>
              <a:rPr lang="zh-CN" altLang="en-US" dirty="0"/>
              <a:t>个滤波器。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85633D1-5D8D-81FE-49D4-9F50F45778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2" r="9952"/>
          <a:stretch/>
        </p:blipFill>
        <p:spPr>
          <a:xfrm>
            <a:off x="6328530" y="1809597"/>
            <a:ext cx="5229223" cy="22097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D8EED0B-1E90-4735-8D79-9EA0951D44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8" t="13375" r="75759" b="36309"/>
          <a:stretch/>
        </p:blipFill>
        <p:spPr>
          <a:xfrm>
            <a:off x="7771553" y="4283095"/>
            <a:ext cx="2343174" cy="130511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2FDFD10-568B-ACD6-0E2A-599E46442894}"/>
              </a:ext>
            </a:extLst>
          </p:cNvPr>
          <p:cNvSpPr txBox="1"/>
          <p:nvPr/>
        </p:nvSpPr>
        <p:spPr>
          <a:xfrm>
            <a:off x="8034879" y="6176963"/>
            <a:ext cx="18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25</a:t>
            </a:r>
            <a:r>
              <a:rPr lang="zh-CN" altLang="en-US" dirty="0"/>
              <a:t>阶低通滤波器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0C24839-5EDA-8F79-00AB-6A7C30A80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34" y="488515"/>
            <a:ext cx="883085" cy="883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2AC4894-DF03-9413-F24D-053A04A80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84" y="698997"/>
            <a:ext cx="4286250" cy="55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8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"/>
        <a:ea typeface="阿里巴巴普惠体"/>
        <a:cs typeface=""/>
      </a:majorFont>
      <a:minorFont>
        <a:latin typeface="阿里巴巴普惠体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4544</TotalTime>
  <Words>1099</Words>
  <Application>Microsoft Office PowerPoint</Application>
  <PresentationFormat>宽屏</PresentationFormat>
  <Paragraphs>138</Paragraphs>
  <Slides>29</Slides>
  <Notes>3</Notes>
  <HiddenSlides>1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6" baseType="lpstr">
      <vt:lpstr>PingFang SC</vt:lpstr>
      <vt:lpstr>阿里巴巴普惠体</vt:lpstr>
      <vt:lpstr>等线</vt:lpstr>
      <vt:lpstr>Arial</vt:lpstr>
      <vt:lpstr>Cambria Math</vt:lpstr>
      <vt:lpstr>Wingdings</vt:lpstr>
      <vt:lpstr>Office 主题​​</vt:lpstr>
      <vt:lpstr>齐鲁工业大学ADAM战队 嵌入式经验分享</vt:lpstr>
      <vt:lpstr>团队介绍</vt:lpstr>
      <vt:lpstr>嵌入式代码设计思路</vt:lpstr>
      <vt:lpstr>嵌入式代码设计思路</vt:lpstr>
      <vt:lpstr>PowerPoint 演示文稿</vt:lpstr>
      <vt:lpstr>嵌入式代码设计思路</vt:lpstr>
      <vt:lpstr>三个月</vt:lpstr>
      <vt:lpstr>嵌入式代码性能优化</vt:lpstr>
      <vt:lpstr>嵌入式代码优化</vt:lpstr>
      <vt:lpstr>嵌入式代码优化</vt:lpstr>
      <vt:lpstr>嵌入式代码优化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控制系统设计</vt:lpstr>
      <vt:lpstr>嵌入式硬件设计</vt:lpstr>
      <vt:lpstr>嵌入式硬件设计</vt:lpstr>
      <vt:lpstr>未来的开发计划</vt:lpstr>
      <vt:lpstr>未来的开发计划</vt:lpstr>
      <vt:lpstr>未来的开发计划</vt:lpstr>
      <vt:lpstr>感谢各位同学和老师们！</vt:lpstr>
      <vt:lpstr>控制系统设计—— 对底盘运动的思考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 li</dc:creator>
  <cp:lastModifiedBy>jack li</cp:lastModifiedBy>
  <cp:revision>59</cp:revision>
  <dcterms:created xsi:type="dcterms:W3CDTF">2024-08-08T11:57:36Z</dcterms:created>
  <dcterms:modified xsi:type="dcterms:W3CDTF">2024-08-11T16:27:21Z</dcterms:modified>
</cp:coreProperties>
</file>